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1"/>
  </p:sldMasterIdLst>
  <p:notesMasterIdLst>
    <p:notesMasterId r:id="rId14"/>
  </p:notesMasterIdLst>
  <p:handoutMasterIdLst>
    <p:handoutMasterId r:id="rId15"/>
  </p:handoutMasterIdLst>
  <p:sldIdLst>
    <p:sldId id="256" r:id="rId2"/>
    <p:sldId id="289" r:id="rId3"/>
    <p:sldId id="298" r:id="rId4"/>
    <p:sldId id="297" r:id="rId5"/>
    <p:sldId id="294" r:id="rId6"/>
    <p:sldId id="295" r:id="rId7"/>
    <p:sldId id="296" r:id="rId8"/>
    <p:sldId id="299" r:id="rId9"/>
    <p:sldId id="293" r:id="rId10"/>
    <p:sldId id="260" r:id="rId11"/>
    <p:sldId id="259" r:id="rId12"/>
    <p:sldId id="278"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Palatino Linotype"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Palatino Linotype"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Palatino Linotype"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Palatino Linotype"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Palatino Linotype" charset="0"/>
        <a:ea typeface="MS PGothic" charset="0"/>
        <a:cs typeface="MS PGothic" charset="0"/>
      </a:defRPr>
    </a:lvl5pPr>
    <a:lvl6pPr marL="2286000" algn="l" defTabSz="457200" rtl="0" eaLnBrk="1" latinLnBrk="0" hangingPunct="1">
      <a:defRPr kern="1200">
        <a:solidFill>
          <a:schemeClr val="tx1"/>
        </a:solidFill>
        <a:latin typeface="Palatino Linotype" charset="0"/>
        <a:ea typeface="MS PGothic" charset="0"/>
        <a:cs typeface="MS PGothic" charset="0"/>
      </a:defRPr>
    </a:lvl6pPr>
    <a:lvl7pPr marL="2743200" algn="l" defTabSz="457200" rtl="0" eaLnBrk="1" latinLnBrk="0" hangingPunct="1">
      <a:defRPr kern="1200">
        <a:solidFill>
          <a:schemeClr val="tx1"/>
        </a:solidFill>
        <a:latin typeface="Palatino Linotype" charset="0"/>
        <a:ea typeface="MS PGothic" charset="0"/>
        <a:cs typeface="MS PGothic" charset="0"/>
      </a:defRPr>
    </a:lvl7pPr>
    <a:lvl8pPr marL="3200400" algn="l" defTabSz="457200" rtl="0" eaLnBrk="1" latinLnBrk="0" hangingPunct="1">
      <a:defRPr kern="1200">
        <a:solidFill>
          <a:schemeClr val="tx1"/>
        </a:solidFill>
        <a:latin typeface="Palatino Linotype" charset="0"/>
        <a:ea typeface="MS PGothic" charset="0"/>
        <a:cs typeface="MS PGothic" charset="0"/>
      </a:defRPr>
    </a:lvl8pPr>
    <a:lvl9pPr marL="3657600" algn="l" defTabSz="457200" rtl="0" eaLnBrk="1" latinLnBrk="0" hangingPunct="1">
      <a:defRPr kern="1200">
        <a:solidFill>
          <a:schemeClr val="tx1"/>
        </a:solidFill>
        <a:latin typeface="Palatino Linotype"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9FB"/>
    <a:srgbClr val="E38C1B"/>
    <a:srgbClr val="E1AF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autoAdjust="0"/>
    <p:restoredTop sz="82000" autoAdjust="0"/>
  </p:normalViewPr>
  <p:slideViewPr>
    <p:cSldViewPr snapToGrid="0" snapToObjects="1">
      <p:cViewPr varScale="1">
        <p:scale>
          <a:sx n="106" d="100"/>
          <a:sy n="106" d="100"/>
        </p:scale>
        <p:origin x="1848" y="17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10C7B4-5083-0740-90D9-72925605136E}" type="datetimeFigureOut">
              <a:rPr lang="en-US" smtClean="0"/>
              <a:t>1/30/23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356AE6-6A67-9942-8C39-F7CC75EE9D36}" type="slidenum">
              <a:rPr lang="en-US" smtClean="0"/>
              <a:t>‹#›</a:t>
            </a:fld>
            <a:endParaRPr lang="en-US"/>
          </a:p>
        </p:txBody>
      </p:sp>
    </p:spTree>
    <p:extLst>
      <p:ext uri="{BB962C8B-B14F-4D97-AF65-F5344CB8AC3E}">
        <p14:creationId xmlns:p14="http://schemas.microsoft.com/office/powerpoint/2010/main" val="1737572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Palatino Linotype" panose="02040502050505030304" pitchFamily="18" charset="0"/>
                <a:ea typeface="MS PGothic" panose="020B0600070205080204"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404047C-6E8D-5641-9C44-B7ADE69DD4E8}" type="datetimeFigureOut">
              <a:rPr lang="en-US"/>
              <a:pPr>
                <a:defRPr/>
              </a:pPr>
              <a:t>1/30/23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Palatino Linotype" panose="02040502050505030304" pitchFamily="18"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084E2F3-5934-E24A-8056-F887D1B1086E}" type="slidenum">
              <a:rPr lang="en-US"/>
              <a:pPr>
                <a:defRPr/>
              </a:pPr>
              <a:t>‹#›</a:t>
            </a:fld>
            <a:endParaRPr lang="en-US"/>
          </a:p>
        </p:txBody>
      </p:sp>
    </p:spTree>
    <p:extLst>
      <p:ext uri="{BB962C8B-B14F-4D97-AF65-F5344CB8AC3E}">
        <p14:creationId xmlns:p14="http://schemas.microsoft.com/office/powerpoint/2010/main" val="13870116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1</a:t>
            </a:fld>
            <a:endParaRPr lang="en-US"/>
          </a:p>
        </p:txBody>
      </p:sp>
    </p:spTree>
    <p:extLst>
      <p:ext uri="{BB962C8B-B14F-4D97-AF65-F5344CB8AC3E}">
        <p14:creationId xmlns:p14="http://schemas.microsoft.com/office/powerpoint/2010/main" val="32595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10</a:t>
            </a:fld>
            <a:endParaRPr lang="en-US"/>
          </a:p>
        </p:txBody>
      </p:sp>
    </p:spTree>
    <p:extLst>
      <p:ext uri="{BB962C8B-B14F-4D97-AF65-F5344CB8AC3E}">
        <p14:creationId xmlns:p14="http://schemas.microsoft.com/office/powerpoint/2010/main" val="221351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11</a:t>
            </a:fld>
            <a:endParaRPr lang="en-US"/>
          </a:p>
        </p:txBody>
      </p:sp>
    </p:spTree>
    <p:extLst>
      <p:ext uri="{BB962C8B-B14F-4D97-AF65-F5344CB8AC3E}">
        <p14:creationId xmlns:p14="http://schemas.microsoft.com/office/powerpoint/2010/main" val="36987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12</a:t>
            </a:fld>
            <a:endParaRPr lang="en-US"/>
          </a:p>
        </p:txBody>
      </p:sp>
    </p:spTree>
    <p:extLst>
      <p:ext uri="{BB962C8B-B14F-4D97-AF65-F5344CB8AC3E}">
        <p14:creationId xmlns:p14="http://schemas.microsoft.com/office/powerpoint/2010/main" val="36987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2</a:t>
            </a:fld>
            <a:endParaRPr lang="en-US"/>
          </a:p>
        </p:txBody>
      </p:sp>
    </p:spTree>
    <p:extLst>
      <p:ext uri="{BB962C8B-B14F-4D97-AF65-F5344CB8AC3E}">
        <p14:creationId xmlns:p14="http://schemas.microsoft.com/office/powerpoint/2010/main" val="88838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3</a:t>
            </a:fld>
            <a:endParaRPr lang="en-US"/>
          </a:p>
        </p:txBody>
      </p:sp>
    </p:spTree>
    <p:extLst>
      <p:ext uri="{BB962C8B-B14F-4D97-AF65-F5344CB8AC3E}">
        <p14:creationId xmlns:p14="http://schemas.microsoft.com/office/powerpoint/2010/main" val="34014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4</a:t>
            </a:fld>
            <a:endParaRPr lang="en-US"/>
          </a:p>
        </p:txBody>
      </p:sp>
    </p:spTree>
    <p:extLst>
      <p:ext uri="{BB962C8B-B14F-4D97-AF65-F5344CB8AC3E}">
        <p14:creationId xmlns:p14="http://schemas.microsoft.com/office/powerpoint/2010/main" val="227134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5</a:t>
            </a:fld>
            <a:endParaRPr lang="en-US"/>
          </a:p>
        </p:txBody>
      </p:sp>
    </p:spTree>
    <p:extLst>
      <p:ext uri="{BB962C8B-B14F-4D97-AF65-F5344CB8AC3E}">
        <p14:creationId xmlns:p14="http://schemas.microsoft.com/office/powerpoint/2010/main" val="287132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6</a:t>
            </a:fld>
            <a:endParaRPr lang="en-US"/>
          </a:p>
        </p:txBody>
      </p:sp>
    </p:spTree>
    <p:extLst>
      <p:ext uri="{BB962C8B-B14F-4D97-AF65-F5344CB8AC3E}">
        <p14:creationId xmlns:p14="http://schemas.microsoft.com/office/powerpoint/2010/main" val="67436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7</a:t>
            </a:fld>
            <a:endParaRPr lang="en-US"/>
          </a:p>
        </p:txBody>
      </p:sp>
    </p:spTree>
    <p:extLst>
      <p:ext uri="{BB962C8B-B14F-4D97-AF65-F5344CB8AC3E}">
        <p14:creationId xmlns:p14="http://schemas.microsoft.com/office/powerpoint/2010/main" val="283873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faces:</a:t>
            </a:r>
          </a:p>
          <a:p>
            <a:r>
              <a:rPr lang="en-US" dirty="0"/>
              <a:t>AT/OL: Gloria Niles, </a:t>
            </a:r>
            <a:r>
              <a:rPr lang="en-US" dirty="0" err="1"/>
              <a:t>Chayne</a:t>
            </a:r>
            <a:r>
              <a:rPr lang="en-US" dirty="0"/>
              <a:t> Dang, Sean Mosier, Kevin Nguyen (eSports)</a:t>
            </a:r>
          </a:p>
          <a:p>
            <a:r>
              <a:rPr lang="en-US" dirty="0"/>
              <a:t>ES:</a:t>
            </a:r>
          </a:p>
          <a:p>
            <a:r>
              <a:rPr lang="en-US" dirty="0"/>
              <a:t>TI:</a:t>
            </a:r>
          </a:p>
          <a:p>
            <a:r>
              <a:rPr lang="en-US" dirty="0"/>
              <a:t>CSOC:</a:t>
            </a:r>
          </a:p>
          <a:p>
            <a:pPr algn="l">
              <a:buFont typeface="Arial" panose="020B0604020202020204" pitchFamily="34" charset="0"/>
              <a:buChar char="•"/>
            </a:pPr>
            <a:r>
              <a:rPr lang="en-US" b="0" i="0" u="none" strike="noStrike" dirty="0">
                <a:solidFill>
                  <a:srgbClr val="000000"/>
                </a:solidFill>
                <a:effectLst/>
                <a:latin typeface="Helvetica" pitchFamily="2" charset="0"/>
              </a:rPr>
              <a:t>Stacy Takeshita (12/21/2021)</a:t>
            </a:r>
          </a:p>
          <a:p>
            <a:pPr algn="l">
              <a:buFont typeface="Arial" panose="020B0604020202020204" pitchFamily="34" charset="0"/>
              <a:buChar char="•"/>
            </a:pPr>
            <a:r>
              <a:rPr lang="en-US" b="0" i="0" u="none" strike="noStrike" dirty="0">
                <a:solidFill>
                  <a:srgbClr val="000000"/>
                </a:solidFill>
                <a:effectLst/>
                <a:latin typeface="Helvetica" pitchFamily="2" charset="0"/>
              </a:rPr>
              <a:t>Ariana </a:t>
            </a:r>
            <a:r>
              <a:rPr lang="en-US" b="0" i="0" u="none" strike="noStrike" dirty="0" err="1">
                <a:solidFill>
                  <a:srgbClr val="000000"/>
                </a:solidFill>
                <a:effectLst/>
                <a:latin typeface="Helvetica" pitchFamily="2" charset="0"/>
              </a:rPr>
              <a:t>Babichenko</a:t>
            </a:r>
            <a:r>
              <a:rPr lang="en-US" b="0" i="0" u="none" strike="noStrike" dirty="0">
                <a:solidFill>
                  <a:srgbClr val="000000"/>
                </a:solidFill>
                <a:effectLst/>
                <a:latin typeface="Helvetica" pitchFamily="2" charset="0"/>
              </a:rPr>
              <a:t> (1/27/2022)</a:t>
            </a:r>
          </a:p>
          <a:p>
            <a:pPr algn="l">
              <a:buFont typeface="Arial" panose="020B0604020202020204" pitchFamily="34" charset="0"/>
              <a:buChar char="•"/>
            </a:pPr>
            <a:r>
              <a:rPr lang="en-US" b="0" i="0" u="none" strike="noStrike" dirty="0">
                <a:solidFill>
                  <a:srgbClr val="000000"/>
                </a:solidFill>
                <a:effectLst/>
                <a:latin typeface="Helvetica" pitchFamily="2" charset="0"/>
              </a:rPr>
              <a:t>Kelli Tamashiro (7/19/2022)</a:t>
            </a:r>
          </a:p>
          <a:p>
            <a:pPr algn="l">
              <a:buFont typeface="Arial" panose="020B0604020202020204" pitchFamily="34" charset="0"/>
              <a:buChar char="•"/>
            </a:pPr>
            <a:r>
              <a:rPr lang="en-US" b="0" i="0" u="none" strike="noStrike" dirty="0">
                <a:solidFill>
                  <a:srgbClr val="000000"/>
                </a:solidFill>
                <a:effectLst/>
                <a:latin typeface="Helvetica" pitchFamily="2" charset="0"/>
              </a:rPr>
              <a:t>Kevin Nguyen (7/21/2022)</a:t>
            </a:r>
          </a:p>
          <a:p>
            <a:pPr algn="l">
              <a:buFont typeface="Arial" panose="020B0604020202020204" pitchFamily="34" charset="0"/>
              <a:buChar char="•"/>
            </a:pPr>
            <a:r>
              <a:rPr lang="en-US" b="0" i="0" u="none" strike="noStrike" dirty="0">
                <a:solidFill>
                  <a:srgbClr val="000000"/>
                </a:solidFill>
                <a:effectLst/>
                <a:latin typeface="Helvetica" pitchFamily="2" charset="0"/>
              </a:rPr>
              <a:t>Lisa Imai (8/9/2022)</a:t>
            </a:r>
          </a:p>
          <a:p>
            <a:pPr algn="l">
              <a:buFont typeface="Arial" panose="020B0604020202020204" pitchFamily="34" charset="0"/>
              <a:buChar char="•"/>
            </a:pPr>
            <a:r>
              <a:rPr lang="en-US" b="0" i="0" u="none" strike="noStrike" dirty="0">
                <a:solidFill>
                  <a:srgbClr val="000000"/>
                </a:solidFill>
                <a:effectLst/>
                <a:latin typeface="Helvetica" pitchFamily="2" charset="0"/>
              </a:rPr>
              <a:t>Nell Ushijima (12/19/2022)</a:t>
            </a:r>
          </a:p>
          <a:p>
            <a:r>
              <a:rPr lang="en-US" dirty="0"/>
              <a:t>CI: Shivani Tanaka, </a:t>
            </a:r>
          </a:p>
          <a:p>
            <a:r>
              <a:rPr lang="en-US" dirty="0"/>
              <a:t>InfoSec: Jason Young, Cade Yamamoto</a:t>
            </a:r>
          </a:p>
          <a:p>
            <a:r>
              <a:rPr lang="en-US" dirty="0"/>
              <a:t>DG:</a:t>
            </a:r>
          </a:p>
          <a:p>
            <a:r>
              <a:rPr lang="en-US" dirty="0"/>
              <a:t>ADT: Gary++</a:t>
            </a:r>
          </a:p>
          <a:p>
            <a:r>
              <a:rPr lang="en-US" dirty="0"/>
              <a:t>Admin: Blanche Fountain, Trisha Shibuya</a:t>
            </a:r>
          </a:p>
          <a:p>
            <a:r>
              <a:rPr lang="en-US" dirty="0"/>
              <a:t>CIO: Alan Ito, Krystal Lopez, </a:t>
            </a:r>
            <a:r>
              <a:rPr lang="en-US" dirty="0" err="1"/>
              <a:t>Kiman</a:t>
            </a:r>
            <a:r>
              <a:rPr lang="en-US" dirty="0"/>
              <a:t> Wong, Susan Hirai</a:t>
            </a:r>
          </a:p>
          <a:p>
            <a:endParaRPr lang="en-US"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8</a:t>
            </a:fld>
            <a:endParaRPr lang="en-US"/>
          </a:p>
        </p:txBody>
      </p:sp>
    </p:spTree>
    <p:extLst>
      <p:ext uri="{BB962C8B-B14F-4D97-AF65-F5344CB8AC3E}">
        <p14:creationId xmlns:p14="http://schemas.microsoft.com/office/powerpoint/2010/main" val="179215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084E2F3-5934-E24A-8056-F887D1B1086E}" type="slidenum">
              <a:rPr lang="en-US" smtClean="0"/>
              <a:pPr>
                <a:defRPr/>
              </a:pPr>
              <a:t>9</a:t>
            </a:fld>
            <a:endParaRPr lang="en-US"/>
          </a:p>
        </p:txBody>
      </p:sp>
    </p:spTree>
    <p:extLst>
      <p:ext uri="{BB962C8B-B14F-4D97-AF65-F5344CB8AC3E}">
        <p14:creationId xmlns:p14="http://schemas.microsoft.com/office/powerpoint/2010/main" val="288586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181003"/>
          </a:xfrm>
        </p:spPr>
        <p:txBody>
          <a:bodyPr/>
          <a:lstStyle>
            <a:lvl1pPr>
              <a:lnSpc>
                <a:spcPct val="100000"/>
              </a:lnSpc>
              <a:defRPr sz="8000"/>
            </a:lvl1pPr>
          </a:lstStyle>
          <a:p>
            <a:r>
              <a:rPr lang="en-US" dirty="0"/>
              <a:t>Click to edit Master title style</a:t>
            </a:r>
          </a:p>
        </p:txBody>
      </p:sp>
      <p:sp>
        <p:nvSpPr>
          <p:cNvPr id="3" name="Subtitle 2"/>
          <p:cNvSpPr>
            <a:spLocks noGrp="1"/>
          </p:cNvSpPr>
          <p:nvPr>
            <p:ph type="subTitle" idx="1"/>
          </p:nvPr>
        </p:nvSpPr>
        <p:spPr>
          <a:xfrm>
            <a:off x="1371600" y="3930535"/>
            <a:ext cx="6400800" cy="1219200"/>
          </a:xfrm>
        </p:spPr>
        <p:txBody>
          <a:bodyPr>
            <a:normAutofit/>
          </a:bodyPr>
          <a:lstStyle>
            <a:lvl1pPr marL="0" indent="0" algn="ctr">
              <a:buNone/>
              <a:defRPr sz="2400">
                <a:solidFill>
                  <a:srgbClr val="21222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January 20, 2016</a:t>
            </a:r>
          </a:p>
        </p:txBody>
      </p:sp>
      <p:sp>
        <p:nvSpPr>
          <p:cNvPr id="5"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6" name="Slide Number Placeholder 5"/>
          <p:cNvSpPr>
            <a:spLocks noGrp="1"/>
          </p:cNvSpPr>
          <p:nvPr>
            <p:ph type="sldNum" sz="quarter" idx="12"/>
          </p:nvPr>
        </p:nvSpPr>
        <p:spPr/>
        <p:txBody>
          <a:bodyPr/>
          <a:lstStyle>
            <a:lvl1pPr>
              <a:defRPr/>
            </a:lvl1pPr>
          </a:lstStyle>
          <a:p>
            <a:pPr>
              <a:defRPr/>
            </a:pPr>
            <a:fld id="{2BD0F437-D0F7-1D49-A244-DE0CF5E6D5F3}" type="slidenum">
              <a:rPr lang="en-US"/>
              <a:pPr>
                <a:defRPr/>
              </a:pPr>
              <a:t>‹#›</a:t>
            </a:fld>
            <a:endParaRPr lang="en-US"/>
          </a:p>
        </p:txBody>
      </p:sp>
    </p:spTree>
    <p:extLst>
      <p:ext uri="{BB962C8B-B14F-4D97-AF65-F5344CB8AC3E}">
        <p14:creationId xmlns:p14="http://schemas.microsoft.com/office/powerpoint/2010/main" val="4151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20, 2016</a:t>
            </a:r>
          </a:p>
        </p:txBody>
      </p:sp>
      <p:sp>
        <p:nvSpPr>
          <p:cNvPr id="5"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6" name="Slide Number Placeholder 5"/>
          <p:cNvSpPr>
            <a:spLocks noGrp="1"/>
          </p:cNvSpPr>
          <p:nvPr>
            <p:ph type="sldNum" sz="quarter" idx="12"/>
          </p:nvPr>
        </p:nvSpPr>
        <p:spPr/>
        <p:txBody>
          <a:bodyPr/>
          <a:lstStyle>
            <a:lvl1pPr>
              <a:defRPr/>
            </a:lvl1pPr>
          </a:lstStyle>
          <a:p>
            <a:pPr>
              <a:defRPr/>
            </a:pPr>
            <a:fld id="{1AA39FA5-C179-8440-B788-2E8C37760EFE}" type="slidenum">
              <a:rPr lang="en-US"/>
              <a:pPr>
                <a:defRPr/>
              </a:pPr>
              <a:t>‹#›</a:t>
            </a:fld>
            <a:endParaRPr lang="en-US"/>
          </a:p>
        </p:txBody>
      </p:sp>
    </p:spTree>
    <p:extLst>
      <p:ext uri="{BB962C8B-B14F-4D97-AF65-F5344CB8AC3E}">
        <p14:creationId xmlns:p14="http://schemas.microsoft.com/office/powerpoint/2010/main" val="182253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January 20, 2016</a:t>
            </a:r>
          </a:p>
        </p:txBody>
      </p:sp>
      <p:sp>
        <p:nvSpPr>
          <p:cNvPr id="5"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6" name="Slide Number Placeholder 5"/>
          <p:cNvSpPr>
            <a:spLocks noGrp="1"/>
          </p:cNvSpPr>
          <p:nvPr>
            <p:ph type="sldNum" sz="quarter" idx="12"/>
          </p:nvPr>
        </p:nvSpPr>
        <p:spPr/>
        <p:txBody>
          <a:bodyPr/>
          <a:lstStyle>
            <a:lvl1pPr>
              <a:defRPr/>
            </a:lvl1pPr>
          </a:lstStyle>
          <a:p>
            <a:pPr>
              <a:defRPr/>
            </a:pPr>
            <a:fld id="{95F399A0-541F-F64B-B76A-DDC8C93E5595}" type="slidenum">
              <a:rPr lang="en-US"/>
              <a:pPr>
                <a:defRPr/>
              </a:pPr>
              <a:t>‹#›</a:t>
            </a:fld>
            <a:endParaRPr lang="en-US"/>
          </a:p>
        </p:txBody>
      </p:sp>
    </p:spTree>
    <p:extLst>
      <p:ext uri="{BB962C8B-B14F-4D97-AF65-F5344CB8AC3E}">
        <p14:creationId xmlns:p14="http://schemas.microsoft.com/office/powerpoint/2010/main" val="130338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14325" y="2410692"/>
            <a:ext cx="8229600" cy="3359212"/>
          </a:xfrm>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January 20, 2016</a:t>
            </a:r>
          </a:p>
        </p:txBody>
      </p:sp>
      <p:sp>
        <p:nvSpPr>
          <p:cNvPr id="5"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6" name="Slide Number Placeholder 5"/>
          <p:cNvSpPr>
            <a:spLocks noGrp="1"/>
          </p:cNvSpPr>
          <p:nvPr>
            <p:ph type="sldNum" sz="quarter" idx="12"/>
          </p:nvPr>
        </p:nvSpPr>
        <p:spPr/>
        <p:txBody>
          <a:bodyPr/>
          <a:lstStyle>
            <a:lvl1pPr>
              <a:defRPr/>
            </a:lvl1pPr>
          </a:lstStyle>
          <a:p>
            <a:pPr>
              <a:defRPr/>
            </a:pPr>
            <a:fld id="{AC887AAD-0D54-6649-83C7-D86BDDB5E50C}" type="slidenum">
              <a:rPr lang="en-US"/>
              <a:pPr>
                <a:defRPr/>
              </a:pPr>
              <a:t>‹#›</a:t>
            </a:fld>
            <a:endParaRPr lang="en-US"/>
          </a:p>
        </p:txBody>
      </p:sp>
    </p:spTree>
    <p:extLst>
      <p:ext uri="{BB962C8B-B14F-4D97-AF65-F5344CB8AC3E}">
        <p14:creationId xmlns:p14="http://schemas.microsoft.com/office/powerpoint/2010/main" val="629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rgbClr val="21222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r>
              <a:rPr lang="en-US"/>
              <a:t>January 20, 2016</a:t>
            </a:r>
          </a:p>
        </p:txBody>
      </p:sp>
      <p:sp>
        <p:nvSpPr>
          <p:cNvPr id="8"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9" name="Slide Number Placeholder 5"/>
          <p:cNvSpPr>
            <a:spLocks noGrp="1"/>
          </p:cNvSpPr>
          <p:nvPr>
            <p:ph type="sldNum" sz="quarter" idx="12"/>
          </p:nvPr>
        </p:nvSpPr>
        <p:spPr/>
        <p:txBody>
          <a:bodyPr/>
          <a:lstStyle>
            <a:lvl1pPr>
              <a:defRPr smtClean="0"/>
            </a:lvl1pPr>
          </a:lstStyle>
          <a:p>
            <a:pPr>
              <a:defRPr/>
            </a:pPr>
            <a:fld id="{7EC34866-E71F-E145-9E53-84CD6739B60C}" type="slidenum">
              <a:rPr lang="en-US"/>
              <a:pPr>
                <a:defRPr/>
              </a:pPr>
              <a:t>‹#›</a:t>
            </a:fld>
            <a:endParaRPr lang="en-US"/>
          </a:p>
        </p:txBody>
      </p:sp>
    </p:spTree>
    <p:extLst>
      <p:ext uri="{BB962C8B-B14F-4D97-AF65-F5344CB8AC3E}">
        <p14:creationId xmlns:p14="http://schemas.microsoft.com/office/powerpoint/2010/main" val="331509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828675"/>
            <a:ext cx="8372475" cy="1326696"/>
          </a:xfrm>
        </p:spPr>
        <p:txBody>
          <a:bodyPr/>
          <a:lstStyle/>
          <a:p>
            <a:r>
              <a:rPr lang="en-US"/>
              <a:t>Click to edit Master title style</a:t>
            </a:r>
          </a:p>
        </p:txBody>
      </p:sp>
      <p:sp>
        <p:nvSpPr>
          <p:cNvPr id="4" name="Content Placeholder 3"/>
          <p:cNvSpPr>
            <a:spLocks noGrp="1"/>
          </p:cNvSpPr>
          <p:nvPr>
            <p:ph sz="half" idx="2"/>
          </p:nvPr>
        </p:nvSpPr>
        <p:spPr>
          <a:xfrm>
            <a:off x="4648200" y="2261507"/>
            <a:ext cx="4038600" cy="3864656"/>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2261506"/>
            <a:ext cx="4041648" cy="3864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r>
              <a:rPr lang="en-US"/>
              <a:t>January 20, 2016</a:t>
            </a:r>
          </a:p>
        </p:txBody>
      </p:sp>
      <p:sp>
        <p:nvSpPr>
          <p:cNvPr id="6" name="Footer Placeholder 4"/>
          <p:cNvSpPr>
            <a:spLocks noGrp="1"/>
          </p:cNvSpPr>
          <p:nvPr>
            <p:ph type="ftr" sz="quarter" idx="15"/>
          </p:nvPr>
        </p:nvSpPr>
        <p:spPr/>
        <p:txBody>
          <a:bodyPr/>
          <a:lstStyle>
            <a:lvl1pPr>
              <a:defRPr/>
            </a:lvl1pPr>
          </a:lstStyle>
          <a:p>
            <a:pPr>
              <a:defRPr/>
            </a:pPr>
            <a:r>
              <a:rPr lang="en-US"/>
              <a:t>ITS Talks, January 20, 2016</a:t>
            </a:r>
          </a:p>
        </p:txBody>
      </p:sp>
      <p:sp>
        <p:nvSpPr>
          <p:cNvPr id="7" name="Slide Number Placeholder 5"/>
          <p:cNvSpPr>
            <a:spLocks noGrp="1"/>
          </p:cNvSpPr>
          <p:nvPr>
            <p:ph type="sldNum" sz="quarter" idx="16"/>
          </p:nvPr>
        </p:nvSpPr>
        <p:spPr/>
        <p:txBody>
          <a:bodyPr/>
          <a:lstStyle>
            <a:lvl1pPr>
              <a:defRPr/>
            </a:lvl1pPr>
          </a:lstStyle>
          <a:p>
            <a:pPr>
              <a:defRPr/>
            </a:pPr>
            <a:fld id="{14C5049C-E861-D444-951A-66CFEA951AFF}" type="slidenum">
              <a:rPr lang="en-US"/>
              <a:pPr>
                <a:defRPr/>
              </a:pPr>
              <a:t>‹#›</a:t>
            </a:fld>
            <a:endParaRPr lang="en-US"/>
          </a:p>
        </p:txBody>
      </p:sp>
    </p:spTree>
    <p:extLst>
      <p:ext uri="{BB962C8B-B14F-4D97-AF65-F5344CB8AC3E}">
        <p14:creationId xmlns:p14="http://schemas.microsoft.com/office/powerpoint/2010/main" val="248137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05562" y="2082339"/>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19486" y="2082339"/>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05562" y="2709632"/>
            <a:ext cx="4041648" cy="3416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19613" y="2710076"/>
            <a:ext cx="4041648" cy="34159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r>
              <a:rPr lang="en-US"/>
              <a:t>January 20, 2016</a:t>
            </a:r>
          </a:p>
        </p:txBody>
      </p:sp>
      <p:sp>
        <p:nvSpPr>
          <p:cNvPr id="8" name="Footer Placeholder 4"/>
          <p:cNvSpPr>
            <a:spLocks noGrp="1"/>
          </p:cNvSpPr>
          <p:nvPr>
            <p:ph type="ftr" sz="quarter" idx="16"/>
          </p:nvPr>
        </p:nvSpPr>
        <p:spPr/>
        <p:txBody>
          <a:bodyPr/>
          <a:lstStyle>
            <a:lvl1pPr>
              <a:defRPr/>
            </a:lvl1pPr>
          </a:lstStyle>
          <a:p>
            <a:pPr>
              <a:defRPr/>
            </a:pPr>
            <a:r>
              <a:rPr lang="en-US"/>
              <a:t>ITS Talks, January 20, 2016</a:t>
            </a:r>
          </a:p>
        </p:txBody>
      </p:sp>
      <p:sp>
        <p:nvSpPr>
          <p:cNvPr id="9" name="Slide Number Placeholder 5"/>
          <p:cNvSpPr>
            <a:spLocks noGrp="1"/>
          </p:cNvSpPr>
          <p:nvPr>
            <p:ph type="sldNum" sz="quarter" idx="17"/>
          </p:nvPr>
        </p:nvSpPr>
        <p:spPr/>
        <p:txBody>
          <a:bodyPr/>
          <a:lstStyle>
            <a:lvl1pPr>
              <a:defRPr/>
            </a:lvl1pPr>
          </a:lstStyle>
          <a:p>
            <a:pPr>
              <a:defRPr/>
            </a:pPr>
            <a:fld id="{9D7929B7-36BE-BE41-9969-B91451E7CE31}" type="slidenum">
              <a:rPr lang="en-US"/>
              <a:pPr>
                <a:defRPr/>
              </a:pPr>
              <a:t>‹#›</a:t>
            </a:fld>
            <a:endParaRPr lang="en-US"/>
          </a:p>
        </p:txBody>
      </p:sp>
    </p:spTree>
    <p:extLst>
      <p:ext uri="{BB962C8B-B14F-4D97-AF65-F5344CB8AC3E}">
        <p14:creationId xmlns:p14="http://schemas.microsoft.com/office/powerpoint/2010/main" val="372403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a:t>January 20, 2016</a:t>
            </a:r>
          </a:p>
        </p:txBody>
      </p:sp>
      <p:sp>
        <p:nvSpPr>
          <p:cNvPr id="4"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5" name="Slide Number Placeholder 5"/>
          <p:cNvSpPr>
            <a:spLocks noGrp="1"/>
          </p:cNvSpPr>
          <p:nvPr>
            <p:ph type="sldNum" sz="quarter" idx="12"/>
          </p:nvPr>
        </p:nvSpPr>
        <p:spPr/>
        <p:txBody>
          <a:bodyPr/>
          <a:lstStyle>
            <a:lvl1pPr>
              <a:defRPr/>
            </a:lvl1pPr>
          </a:lstStyle>
          <a:p>
            <a:pPr>
              <a:defRPr/>
            </a:pPr>
            <a:fld id="{2C5F2BC7-9A47-DB4C-A8C9-46A676487A38}" type="slidenum">
              <a:rPr lang="en-US"/>
              <a:pPr>
                <a:defRPr/>
              </a:pPr>
              <a:t>‹#›</a:t>
            </a:fld>
            <a:endParaRPr lang="en-US"/>
          </a:p>
        </p:txBody>
      </p:sp>
    </p:spTree>
    <p:extLst>
      <p:ext uri="{BB962C8B-B14F-4D97-AF65-F5344CB8AC3E}">
        <p14:creationId xmlns:p14="http://schemas.microsoft.com/office/powerpoint/2010/main" val="29037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January 20, 2016</a:t>
            </a:r>
          </a:p>
        </p:txBody>
      </p:sp>
      <p:sp>
        <p:nvSpPr>
          <p:cNvPr id="3"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4" name="Slide Number Placeholder 5"/>
          <p:cNvSpPr>
            <a:spLocks noGrp="1"/>
          </p:cNvSpPr>
          <p:nvPr>
            <p:ph type="sldNum" sz="quarter" idx="12"/>
          </p:nvPr>
        </p:nvSpPr>
        <p:spPr/>
        <p:txBody>
          <a:bodyPr/>
          <a:lstStyle>
            <a:lvl1pPr>
              <a:defRPr/>
            </a:lvl1pPr>
          </a:lstStyle>
          <a:p>
            <a:pPr>
              <a:defRPr/>
            </a:pPr>
            <a:fld id="{FA0566DA-CE0E-B14F-A0A8-731F4C4D464B}" type="slidenum">
              <a:rPr lang="en-US"/>
              <a:pPr>
                <a:defRPr/>
              </a:pPr>
              <a:t>‹#›</a:t>
            </a:fld>
            <a:endParaRPr lang="en-US"/>
          </a:p>
        </p:txBody>
      </p:sp>
    </p:spTree>
    <p:extLst>
      <p:ext uri="{BB962C8B-B14F-4D97-AF65-F5344CB8AC3E}">
        <p14:creationId xmlns:p14="http://schemas.microsoft.com/office/powerpoint/2010/main" val="204373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January 20, 2016</a:t>
            </a:r>
          </a:p>
        </p:txBody>
      </p:sp>
      <p:sp>
        <p:nvSpPr>
          <p:cNvPr id="6"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7" name="Slide Number Placeholder 5"/>
          <p:cNvSpPr>
            <a:spLocks noGrp="1"/>
          </p:cNvSpPr>
          <p:nvPr>
            <p:ph type="sldNum" sz="quarter" idx="12"/>
          </p:nvPr>
        </p:nvSpPr>
        <p:spPr/>
        <p:txBody>
          <a:bodyPr/>
          <a:lstStyle>
            <a:lvl1pPr>
              <a:defRPr/>
            </a:lvl1pPr>
          </a:lstStyle>
          <a:p>
            <a:pPr>
              <a:defRPr/>
            </a:pPr>
            <a:fld id="{7F1491F3-E4AB-EE4B-AF28-F459AAC7DE1E}" type="slidenum">
              <a:rPr lang="en-US"/>
              <a:pPr>
                <a:defRPr/>
              </a:pPr>
              <a:t>‹#›</a:t>
            </a:fld>
            <a:endParaRPr lang="en-US"/>
          </a:p>
        </p:txBody>
      </p:sp>
    </p:spTree>
    <p:extLst>
      <p:ext uri="{BB962C8B-B14F-4D97-AF65-F5344CB8AC3E}">
        <p14:creationId xmlns:p14="http://schemas.microsoft.com/office/powerpoint/2010/main" val="262244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January 20, 2016</a:t>
            </a:r>
          </a:p>
        </p:txBody>
      </p:sp>
      <p:sp>
        <p:nvSpPr>
          <p:cNvPr id="6" name="Footer Placeholder 4"/>
          <p:cNvSpPr>
            <a:spLocks noGrp="1"/>
          </p:cNvSpPr>
          <p:nvPr>
            <p:ph type="ftr" sz="quarter" idx="11"/>
          </p:nvPr>
        </p:nvSpPr>
        <p:spPr/>
        <p:txBody>
          <a:bodyPr/>
          <a:lstStyle>
            <a:lvl1pPr>
              <a:defRPr/>
            </a:lvl1pPr>
          </a:lstStyle>
          <a:p>
            <a:pPr>
              <a:defRPr/>
            </a:pPr>
            <a:r>
              <a:rPr lang="en-US"/>
              <a:t>ITS Talks, January 20, 2016</a:t>
            </a:r>
          </a:p>
        </p:txBody>
      </p:sp>
      <p:sp>
        <p:nvSpPr>
          <p:cNvPr id="7" name="Slide Number Placeholder 5"/>
          <p:cNvSpPr>
            <a:spLocks noGrp="1"/>
          </p:cNvSpPr>
          <p:nvPr>
            <p:ph type="sldNum" sz="quarter" idx="12"/>
          </p:nvPr>
        </p:nvSpPr>
        <p:spPr/>
        <p:txBody>
          <a:bodyPr/>
          <a:lstStyle>
            <a:lvl1pPr>
              <a:defRPr/>
            </a:lvl1pPr>
          </a:lstStyle>
          <a:p>
            <a:pPr>
              <a:defRPr/>
            </a:pPr>
            <a:fld id="{2BCDA56F-F636-C44A-B3B8-2B967C61DB42}" type="slidenum">
              <a:rPr lang="en-US"/>
              <a:pPr>
                <a:defRPr/>
              </a:pPr>
              <a:t>‹#›</a:t>
            </a:fld>
            <a:endParaRPr lang="en-US"/>
          </a:p>
        </p:txBody>
      </p:sp>
    </p:spTree>
    <p:extLst>
      <p:ext uri="{BB962C8B-B14F-4D97-AF65-F5344CB8AC3E}">
        <p14:creationId xmlns:p14="http://schemas.microsoft.com/office/powerpoint/2010/main" val="170408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4">
            <a:duotone>
              <a:prstClr val="black"/>
              <a:srgbClr val="0939FB">
                <a:tint val="45000"/>
                <a:satMod val="400000"/>
              </a:srgbClr>
            </a:duotone>
            <a:lum bright="100000" contrast="-40000"/>
          </a:blip>
          <a:srcRect r="12983" b="16164"/>
          <a:stretch/>
        </p:blipFill>
        <p:spPr>
          <a:xfrm>
            <a:off x="6989500" y="4542518"/>
            <a:ext cx="2154500" cy="2057979"/>
          </a:xfrm>
          <a:prstGeom prst="rect">
            <a:avLst/>
          </a:prstGeom>
          <a:noFill/>
          <a:ln>
            <a:noFill/>
          </a:ln>
          <a:effectLst/>
        </p:spPr>
      </p:pic>
      <p:sp>
        <p:nvSpPr>
          <p:cNvPr id="2" name="Title Placeholder 1"/>
          <p:cNvSpPr>
            <a:spLocks noGrp="1"/>
          </p:cNvSpPr>
          <p:nvPr>
            <p:ph type="title"/>
          </p:nvPr>
        </p:nvSpPr>
        <p:spPr>
          <a:xfrm>
            <a:off x="314325" y="531813"/>
            <a:ext cx="8229600" cy="1454150"/>
          </a:xfrm>
          <a:prstGeom prst="rect">
            <a:avLst/>
          </a:prstGeom>
        </p:spPr>
        <p:txBody>
          <a:bodyPr vert="horz" lIns="91440" tIns="45720" rIns="91440" bIns="45720" rtlCol="0" anchor="b">
            <a:noAutofit/>
          </a:bodyPr>
          <a:lstStyle/>
          <a:p>
            <a:r>
              <a:rPr lang="en-US" dirty="0"/>
              <a:t>ITS PowerPoint Template</a:t>
            </a:r>
          </a:p>
        </p:txBody>
      </p:sp>
      <p:sp>
        <p:nvSpPr>
          <p:cNvPr id="1028" name="Text Placeholder 2"/>
          <p:cNvSpPr>
            <a:spLocks noGrp="1"/>
          </p:cNvSpPr>
          <p:nvPr>
            <p:ph type="body" idx="1"/>
          </p:nvPr>
        </p:nvSpPr>
        <p:spPr bwMode="auto">
          <a:xfrm>
            <a:off x="314325" y="2014538"/>
            <a:ext cx="8229600" cy="375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28850" y="6397625"/>
            <a:ext cx="2085975" cy="365125"/>
          </a:xfrm>
          <a:prstGeom prst="rect">
            <a:avLst/>
          </a:prstGeom>
        </p:spPr>
        <p:txBody>
          <a:bodyPr vert="horz" wrap="square" lIns="91440" tIns="45720" rIns="45720" bIns="45720" numCol="1" anchor="ctr" anchorCtr="0" compatLnSpc="1">
            <a:prstTxWarp prst="textNoShape">
              <a:avLst/>
            </a:prstTxWarp>
          </a:bodyPr>
          <a:lstStyle>
            <a:lvl1pPr algn="r" eaLnBrk="1" hangingPunct="1">
              <a:defRPr sz="1200" smtClean="0">
                <a:solidFill>
                  <a:srgbClr val="595959"/>
                </a:solidFill>
                <a:latin typeface="Century Gothic" charset="0"/>
              </a:defRPr>
            </a:lvl1pPr>
          </a:lstStyle>
          <a:p>
            <a:pPr>
              <a:defRPr/>
            </a:pPr>
            <a:r>
              <a:rPr lang="en-US"/>
              <a:t>January 20, 2016</a:t>
            </a:r>
          </a:p>
        </p:txBody>
      </p:sp>
      <p:sp>
        <p:nvSpPr>
          <p:cNvPr id="5" name="Footer Placeholder 4"/>
          <p:cNvSpPr>
            <a:spLocks noGrp="1"/>
          </p:cNvSpPr>
          <p:nvPr>
            <p:ph type="ftr" sz="quarter" idx="3"/>
          </p:nvPr>
        </p:nvSpPr>
        <p:spPr>
          <a:xfrm>
            <a:off x="1711325" y="6419850"/>
            <a:ext cx="2847975" cy="301625"/>
          </a:xfrm>
          <a:prstGeom prst="rect">
            <a:avLst/>
          </a:prstGeom>
        </p:spPr>
        <p:txBody>
          <a:bodyPr vert="horz" lIns="4572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Century Gothic" pitchFamily="34" charset="0"/>
                <a:ea typeface="+mn-ea"/>
                <a:cs typeface="+mn-cs"/>
              </a:defRPr>
            </a:lvl1pPr>
          </a:lstStyle>
          <a:p>
            <a:pPr>
              <a:defRPr/>
            </a:pPr>
            <a:r>
              <a:rPr lang="en-US"/>
              <a:t>ITS Talks, January 20, 2016</a:t>
            </a:r>
          </a:p>
        </p:txBody>
      </p:sp>
      <p:sp>
        <p:nvSpPr>
          <p:cNvPr id="6" name="Slide Number Placeholder 5"/>
          <p:cNvSpPr>
            <a:spLocks noGrp="1"/>
          </p:cNvSpPr>
          <p:nvPr>
            <p:ph type="sldNum" sz="quarter" idx="4"/>
          </p:nvPr>
        </p:nvSpPr>
        <p:spPr>
          <a:xfrm>
            <a:off x="4397375" y="640080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smtClean="0">
                <a:solidFill>
                  <a:srgbClr val="595959"/>
                </a:solidFill>
                <a:latin typeface="Century Gothic" charset="0"/>
              </a:defRPr>
            </a:lvl1pPr>
          </a:lstStyle>
          <a:p>
            <a:pPr>
              <a:defRPr/>
            </a:pPr>
            <a:fld id="{DCEA556D-6D61-6B49-AC07-309C6BF83BBA}" type="slidenum">
              <a:rPr lang="en-US"/>
              <a:pPr>
                <a:defRPr/>
              </a:pPr>
              <a:t>‹#›</a:t>
            </a:fld>
            <a:endParaRPr lang="en-US"/>
          </a:p>
        </p:txBody>
      </p:sp>
      <p:pic>
        <p:nvPicPr>
          <p:cNvPr id="1032" name="Picture 13"/>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363" y="6065838"/>
            <a:ext cx="1604962" cy="655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4"/>
          <p:cNvPicPr>
            <a:picLocks noChangeAspect="1"/>
          </p:cNvPicPr>
          <p:nvPr userDrawn="1"/>
        </p:nvPicPr>
        <p:blipFill>
          <a:blip r:embed="rId16">
            <a:extLst>
              <a:ext uri="{28A0092B-C50C-407E-A947-70E740481C1C}">
                <a14:useLocalDpi xmlns:a14="http://schemas.microsoft.com/office/drawing/2010/main" val="0"/>
              </a:ext>
            </a:extLst>
          </a:blip>
          <a:srcRect b="6725"/>
          <a:stretch>
            <a:fillRect/>
          </a:stretch>
        </p:blipFill>
        <p:spPr bwMode="auto">
          <a:xfrm>
            <a:off x="0" y="5926138"/>
            <a:ext cx="9144000" cy="94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15"/>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700" y="-39688"/>
            <a:ext cx="4175125" cy="463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userDrawn="1"/>
        </p:nvSpPr>
        <p:spPr>
          <a:xfrm>
            <a:off x="6266046" y="6292443"/>
            <a:ext cx="2773085" cy="523220"/>
          </a:xfrm>
          <a:prstGeom prst="rect">
            <a:avLst/>
          </a:prstGeom>
          <a:noFill/>
        </p:spPr>
        <p:txBody>
          <a:bodyPr wrap="square" rtlCol="0">
            <a:spAutoFit/>
          </a:bodyPr>
          <a:lstStyle/>
          <a:p>
            <a:pPr algn="r"/>
            <a:r>
              <a:rPr lang="en-US" sz="1400" i="1" baseline="0" dirty="0">
                <a:solidFill>
                  <a:schemeClr val="bg1"/>
                </a:solidFill>
                <a:latin typeface="Arial"/>
                <a:cs typeface="Arial"/>
              </a:rPr>
              <a:t>ITACW &amp; State of ITS</a:t>
            </a:r>
          </a:p>
          <a:p>
            <a:pPr algn="r"/>
            <a:r>
              <a:rPr lang="en-US" sz="1400" baseline="0" dirty="0">
                <a:solidFill>
                  <a:srgbClr val="FFFFFF"/>
                </a:solidFill>
                <a:latin typeface="Arial"/>
                <a:cs typeface="Arial"/>
              </a:rPr>
              <a:t>January 31, 2023</a:t>
            </a:r>
            <a:endParaRPr lang="en-US" sz="1400" dirty="0">
              <a:solidFill>
                <a:srgbClr val="FFFFFF"/>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9"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Arial" panose="020B0604020202020204" pitchFamily="34" charset="0"/>
          <a:ea typeface="MS PGothic" panose="020B0600070205080204" pitchFamily="34" charset="-128"/>
          <a:cs typeface="Arial" panose="020B0604020202020204" pitchFamily="34" charset="0"/>
        </a:defRPr>
      </a:lvl1pPr>
      <a:lvl2pPr algn="ctr" rtl="0" eaLnBrk="0" fontAlgn="base" hangingPunct="0">
        <a:lnSpc>
          <a:spcPts val="5800"/>
        </a:lnSpc>
        <a:spcBef>
          <a:spcPct val="0"/>
        </a:spcBef>
        <a:spcAft>
          <a:spcPct val="0"/>
        </a:spcAft>
        <a:defRPr sz="54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ctr" rtl="0" eaLnBrk="0" fontAlgn="base" hangingPunct="0">
        <a:lnSpc>
          <a:spcPts val="5800"/>
        </a:lnSpc>
        <a:spcBef>
          <a:spcPct val="0"/>
        </a:spcBef>
        <a:spcAft>
          <a:spcPct val="0"/>
        </a:spcAft>
        <a:defRPr sz="54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ctr" rtl="0" eaLnBrk="0" fontAlgn="base" hangingPunct="0">
        <a:lnSpc>
          <a:spcPts val="5800"/>
        </a:lnSpc>
        <a:spcBef>
          <a:spcPct val="0"/>
        </a:spcBef>
        <a:spcAft>
          <a:spcPct val="0"/>
        </a:spcAft>
        <a:defRPr sz="54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ctr" rtl="0" eaLnBrk="0" fontAlgn="base" hangingPunct="0">
        <a:lnSpc>
          <a:spcPts val="5800"/>
        </a:lnSpc>
        <a:spcBef>
          <a:spcPct val="0"/>
        </a:spcBef>
        <a:spcAft>
          <a:spcPct val="0"/>
        </a:spcAft>
        <a:defRPr sz="54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21222B"/>
          </a:solidFill>
          <a:latin typeface="+mj-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Courier New" charset="0"/>
        <a:buChar char="o"/>
        <a:defRPr sz="1600" kern="1200">
          <a:solidFill>
            <a:srgbClr val="21222B"/>
          </a:solidFill>
          <a:latin typeface="+mj-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sz="1600" kern="1200">
          <a:solidFill>
            <a:srgbClr val="21222B"/>
          </a:solidFill>
          <a:latin typeface="+mj-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Courier New" charset="0"/>
        <a:buChar char="o"/>
        <a:defRPr sz="1600" kern="1200">
          <a:solidFill>
            <a:srgbClr val="21222B"/>
          </a:solidFill>
          <a:latin typeface="+mj-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1600" kern="1200">
          <a:solidFill>
            <a:srgbClr val="21222B"/>
          </a:solidFill>
          <a:latin typeface="+mj-lt"/>
          <a:ea typeface="MS PGothic" panose="020B0600070205080204" pitchFamily="34" charset="-128"/>
          <a:cs typeface="MS PGothic"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82051"/>
            <a:ext cx="9143999" cy="3537285"/>
          </a:xfrm>
        </p:spPr>
        <p:txBody>
          <a:bodyPr wrap="square" numCol="1" anchorCtr="0" compatLnSpc="1">
            <a:prstTxWarp prst="textNoShape">
              <a:avLst/>
            </a:prstTxWarp>
          </a:bodyPr>
          <a:lstStyle/>
          <a:p>
            <a:pPr>
              <a:defRPr/>
            </a:pPr>
            <a:r>
              <a:rPr lang="en-US" sz="6000" dirty="0">
                <a:effectLst>
                  <a:outerShdw blurRad="38100" dist="38100" dir="2700000" algn="tl">
                    <a:srgbClr val="DDDDDD"/>
                  </a:outerShdw>
                </a:effectLst>
                <a:latin typeface="Arial" charset="0"/>
                <a:ea typeface="MS PGothic" charset="0"/>
                <a:cs typeface="Arial" charset="0"/>
              </a:rPr>
              <a:t>IT All-Campus Workshop</a:t>
            </a:r>
            <a:br>
              <a:rPr lang="en-US" sz="6000" dirty="0">
                <a:effectLst>
                  <a:outerShdw blurRad="38100" dist="38100" dir="2700000" algn="tl">
                    <a:srgbClr val="DDDDDD"/>
                  </a:outerShdw>
                </a:effectLst>
                <a:latin typeface="Arial" charset="0"/>
                <a:ea typeface="MS PGothic" charset="0"/>
                <a:cs typeface="Arial" charset="0"/>
              </a:rPr>
            </a:br>
            <a:r>
              <a:rPr lang="en-US" sz="6000" dirty="0">
                <a:effectLst>
                  <a:outerShdw blurRad="38100" dist="38100" dir="2700000" algn="tl">
                    <a:srgbClr val="DDDDDD"/>
                  </a:outerShdw>
                </a:effectLst>
                <a:latin typeface="Arial" charset="0"/>
                <a:ea typeface="MS PGothic" charset="0"/>
                <a:cs typeface="Arial" charset="0"/>
              </a:rPr>
              <a:t>&amp;</a:t>
            </a:r>
            <a:br>
              <a:rPr lang="en-US" sz="6000" dirty="0">
                <a:effectLst>
                  <a:outerShdw blurRad="38100" dist="38100" dir="2700000" algn="tl">
                    <a:srgbClr val="DDDDDD"/>
                  </a:outerShdw>
                </a:effectLst>
                <a:latin typeface="Arial" charset="0"/>
                <a:ea typeface="MS PGothic" charset="0"/>
                <a:cs typeface="Arial" charset="0"/>
              </a:rPr>
            </a:br>
            <a:r>
              <a:rPr lang="en-US" sz="6000" dirty="0">
                <a:effectLst>
                  <a:outerShdw blurRad="38100" dist="38100" dir="2700000" algn="tl">
                    <a:srgbClr val="DDDDDD"/>
                  </a:outerShdw>
                </a:effectLst>
                <a:latin typeface="Arial" charset="0"/>
                <a:ea typeface="MS PGothic" charset="0"/>
                <a:cs typeface="Arial" charset="0"/>
              </a:rPr>
              <a:t>State of ITS 20223</a:t>
            </a:r>
          </a:p>
        </p:txBody>
      </p:sp>
      <p:cxnSp>
        <p:nvCxnSpPr>
          <p:cNvPr id="4" name="Straight Connector 3">
            <a:extLst>
              <a:ext uri="{FF2B5EF4-FFF2-40B4-BE49-F238E27FC236}">
                <a16:creationId xmlns:a16="http://schemas.microsoft.com/office/drawing/2014/main" id="{3D065F75-9EA5-BA5D-AABE-281FB742C2BC}"/>
              </a:ext>
            </a:extLst>
          </p:cNvPr>
          <p:cNvCxnSpPr>
            <a:cxnSpLocks/>
          </p:cNvCxnSpPr>
          <p:nvPr/>
        </p:nvCxnSpPr>
        <p:spPr>
          <a:xfrm flipV="1">
            <a:off x="6870032" y="3344779"/>
            <a:ext cx="469231" cy="974557"/>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1404" y="1525309"/>
            <a:ext cx="3721100" cy="3416320"/>
          </a:xfrm>
          <a:prstGeom prst="rect">
            <a:avLst/>
          </a:prstGeom>
          <a:noFill/>
        </p:spPr>
        <p:txBody>
          <a:bodyPr wrap="square" rtlCol="0">
            <a:spAutoFit/>
          </a:bodyPr>
          <a:lstStyle/>
          <a:p>
            <a:pPr algn="ctr"/>
            <a:r>
              <a:rPr lang="en-US" sz="3600" i="1" dirty="0">
                <a:solidFill>
                  <a:schemeClr val="tx2"/>
                </a:solidFill>
                <a:latin typeface="Arial"/>
                <a:cs typeface="Arial"/>
              </a:rPr>
              <a:t>Questions?</a:t>
            </a:r>
          </a:p>
          <a:p>
            <a:pPr algn="ctr"/>
            <a:endParaRPr lang="en-US" sz="3600" i="1" dirty="0">
              <a:solidFill>
                <a:schemeClr val="tx2"/>
              </a:solidFill>
              <a:latin typeface="Arial"/>
              <a:cs typeface="Arial"/>
            </a:endParaRPr>
          </a:p>
          <a:p>
            <a:pPr algn="ctr"/>
            <a:r>
              <a:rPr lang="en-US" sz="3600" i="1" dirty="0">
                <a:solidFill>
                  <a:schemeClr val="tx2"/>
                </a:solidFill>
                <a:latin typeface="Arial"/>
                <a:cs typeface="Arial"/>
              </a:rPr>
              <a:t>Comments?</a:t>
            </a:r>
          </a:p>
          <a:p>
            <a:pPr algn="ctr"/>
            <a:endParaRPr lang="en-US" sz="3600" i="1" dirty="0">
              <a:solidFill>
                <a:schemeClr val="tx2"/>
              </a:solidFill>
              <a:latin typeface="Arial"/>
              <a:cs typeface="Arial"/>
            </a:endParaRPr>
          </a:p>
          <a:p>
            <a:pPr algn="ctr"/>
            <a:r>
              <a:rPr lang="en-US" sz="3600" i="1" dirty="0">
                <a:solidFill>
                  <a:schemeClr val="tx2"/>
                </a:solidFill>
                <a:latin typeface="Arial"/>
                <a:cs typeface="Arial"/>
              </a:rPr>
              <a:t>Suggestions?</a:t>
            </a:r>
          </a:p>
          <a:p>
            <a:pPr algn="ctr"/>
            <a:endParaRPr lang="en-US" sz="3600" i="1" dirty="0">
              <a:solidFill>
                <a:schemeClr val="tx2"/>
              </a:solidFill>
              <a:latin typeface="Arial"/>
              <a:cs typeface="Arial"/>
            </a:endParaRPr>
          </a:p>
        </p:txBody>
      </p:sp>
    </p:spTree>
    <p:extLst>
      <p:ext uri="{BB962C8B-B14F-4D97-AF65-F5344CB8AC3E}">
        <p14:creationId xmlns:p14="http://schemas.microsoft.com/office/powerpoint/2010/main" val="31628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2677" y="2659559"/>
            <a:ext cx="3978645" cy="769441"/>
          </a:xfrm>
          <a:prstGeom prst="rect">
            <a:avLst/>
          </a:prstGeom>
          <a:noFill/>
        </p:spPr>
        <p:txBody>
          <a:bodyPr wrap="square" rtlCol="0">
            <a:spAutoFit/>
          </a:bodyPr>
          <a:lstStyle/>
          <a:p>
            <a:pPr algn="ctr"/>
            <a:r>
              <a:rPr lang="en-US" sz="4400" i="1" dirty="0">
                <a:solidFill>
                  <a:schemeClr val="accent1"/>
                </a:solidFill>
                <a:latin typeface="Arial"/>
                <a:cs typeface="Arial"/>
              </a:rPr>
              <a:t>Thank You!</a:t>
            </a:r>
          </a:p>
        </p:txBody>
      </p:sp>
    </p:spTree>
    <p:extLst>
      <p:ext uri="{BB962C8B-B14F-4D97-AF65-F5344CB8AC3E}">
        <p14:creationId xmlns:p14="http://schemas.microsoft.com/office/powerpoint/2010/main" val="28669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70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demic beginner board game gameplay layout">
            <a:extLst>
              <a:ext uri="{FF2B5EF4-FFF2-40B4-BE49-F238E27FC236}">
                <a16:creationId xmlns:a16="http://schemas.microsoft.com/office/drawing/2014/main" id="{2D8FF20B-3A1C-DC99-1EBF-62F84355EEB0}"/>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34524" t="12746" r="17052" b="46075"/>
          <a:stretch/>
        </p:blipFill>
        <p:spPr bwMode="auto">
          <a:xfrm>
            <a:off x="0" y="529388"/>
            <a:ext cx="9144000" cy="5400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ID-19: How will supply chains adapt in a post-pandemic phase? |  Delivered | Global">
            <a:extLst>
              <a:ext uri="{FF2B5EF4-FFF2-40B4-BE49-F238E27FC236}">
                <a16:creationId xmlns:a16="http://schemas.microsoft.com/office/drawing/2014/main" id="{08D1692D-9DC9-7FF8-EB65-321EE58CC3F8}"/>
              </a:ext>
            </a:extLst>
          </p:cNvPr>
          <p:cNvPicPr>
            <a:picLocks noChangeAspect="1" noChangeArrowheads="1"/>
          </p:cNvPicPr>
          <p:nvPr/>
        </p:nvPicPr>
        <p:blipFill>
          <a:blip r:embed="rId4">
            <a:alphaModFix amt="25000"/>
            <a:extLst>
              <a:ext uri="{28A0092B-C50C-407E-A947-70E740481C1C}">
                <a14:useLocalDpi xmlns:a14="http://schemas.microsoft.com/office/drawing/2010/main" val="0"/>
              </a:ext>
            </a:extLst>
          </a:blip>
          <a:srcRect/>
          <a:stretch>
            <a:fillRect/>
          </a:stretch>
        </p:blipFill>
        <p:spPr bwMode="auto">
          <a:xfrm>
            <a:off x="5570620" y="0"/>
            <a:ext cx="3573379" cy="20072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1452" y="2645625"/>
            <a:ext cx="8621094" cy="1566750"/>
          </a:xfrm>
        </p:spPr>
        <p:txBody>
          <a:bodyPr wrap="square" numCol="1" anchorCtr="0" compatLnSpc="1">
            <a:prstTxWarp prst="textNoShape">
              <a:avLst/>
            </a:prstTxWarp>
          </a:bodyPr>
          <a:lstStyle/>
          <a:p>
            <a:pPr>
              <a:defRPr/>
            </a:pPr>
            <a:r>
              <a:rPr lang="en-US" dirty="0">
                <a:effectLst>
                  <a:outerShdw blurRad="38100" dist="38100" dir="2700000" algn="tl">
                    <a:srgbClr val="DDDDDD"/>
                  </a:outerShdw>
                </a:effectLst>
                <a:latin typeface="Arial" charset="0"/>
                <a:ea typeface="MS PGothic" charset="0"/>
                <a:cs typeface="Arial" charset="0"/>
              </a:rPr>
              <a:t>State of ITS 2023</a:t>
            </a:r>
          </a:p>
        </p:txBody>
      </p:sp>
      <p:pic>
        <p:nvPicPr>
          <p:cNvPr id="8" name="Picture 7">
            <a:extLst>
              <a:ext uri="{FF2B5EF4-FFF2-40B4-BE49-F238E27FC236}">
                <a16:creationId xmlns:a16="http://schemas.microsoft.com/office/drawing/2014/main" id="{73A25853-15B1-CB4C-AD36-D039EE98AD13}"/>
              </a:ext>
            </a:extLst>
          </p:cNvPr>
          <p:cNvPicPr>
            <a:picLocks noChangeAspect="1"/>
          </p:cNvPicPr>
          <p:nvPr/>
        </p:nvPicPr>
        <p:blipFill>
          <a:blip r:embed="rId5"/>
          <a:stretch>
            <a:fillRect/>
          </a:stretch>
        </p:blipFill>
        <p:spPr>
          <a:xfrm>
            <a:off x="111392" y="635799"/>
            <a:ext cx="667551" cy="584775"/>
          </a:xfrm>
          <a:prstGeom prst="rect">
            <a:avLst/>
          </a:prstGeom>
        </p:spPr>
      </p:pic>
      <p:pic>
        <p:nvPicPr>
          <p:cNvPr id="1030" name="Picture 6" descr="Blog: Finding a Future of Work Speaker | LAI">
            <a:extLst>
              <a:ext uri="{FF2B5EF4-FFF2-40B4-BE49-F238E27FC236}">
                <a16:creationId xmlns:a16="http://schemas.microsoft.com/office/drawing/2014/main" id="{4428A1D7-203E-C336-679E-3993A3844BEF}"/>
              </a:ext>
            </a:extLst>
          </p:cNvPr>
          <p:cNvPicPr>
            <a:picLocks noChangeAspect="1" noChangeArrowheads="1"/>
          </p:cNvPicPr>
          <p:nvPr/>
        </p:nvPicPr>
        <p:blipFill>
          <a:blip r:embed="rId6">
            <a:alphaModFix amt="60000"/>
            <a:extLst>
              <a:ext uri="{28A0092B-C50C-407E-A947-70E740481C1C}">
                <a14:useLocalDpi xmlns:a14="http://schemas.microsoft.com/office/drawing/2010/main" val="0"/>
              </a:ext>
            </a:extLst>
          </a:blip>
          <a:srcRect/>
          <a:stretch>
            <a:fillRect/>
          </a:stretch>
        </p:blipFill>
        <p:spPr bwMode="auto">
          <a:xfrm>
            <a:off x="2118651" y="5086684"/>
            <a:ext cx="2898517" cy="177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2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demic beginner board game gameplay layout">
            <a:extLst>
              <a:ext uri="{FF2B5EF4-FFF2-40B4-BE49-F238E27FC236}">
                <a16:creationId xmlns:a16="http://schemas.microsoft.com/office/drawing/2014/main" id="{2D8FF20B-3A1C-DC99-1EBF-62F84355EEB0}"/>
              </a:ext>
            </a:extLst>
          </p:cNvPr>
          <p:cNvPicPr>
            <a:picLocks noChangeAspect="1" noChangeArrowheads="1"/>
          </p:cNvPicPr>
          <p:nvPr/>
        </p:nvPicPr>
        <p:blipFill rotWithShape="1">
          <a:blip r:embed="rId3">
            <a:alphaModFix amt="17000"/>
            <a:extLst>
              <a:ext uri="{28A0092B-C50C-407E-A947-70E740481C1C}">
                <a14:useLocalDpi xmlns:a14="http://schemas.microsoft.com/office/drawing/2010/main" val="0"/>
              </a:ext>
            </a:extLst>
          </a:blip>
          <a:srcRect l="34524" t="12746" r="17052" b="46075"/>
          <a:stretch/>
        </p:blipFill>
        <p:spPr bwMode="auto">
          <a:xfrm>
            <a:off x="0" y="529388"/>
            <a:ext cx="9144000" cy="5400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ID-19: How will supply chains adapt in a post-pandemic phase? |  Delivered | Global">
            <a:extLst>
              <a:ext uri="{FF2B5EF4-FFF2-40B4-BE49-F238E27FC236}">
                <a16:creationId xmlns:a16="http://schemas.microsoft.com/office/drawing/2014/main" id="{08D1692D-9DC9-7FF8-EB65-321EE58CC3F8}"/>
              </a:ext>
            </a:extLst>
          </p:cNvPr>
          <p:cNvPicPr>
            <a:picLocks noChangeAspect="1" noChangeArrowheads="1"/>
          </p:cNvPicPr>
          <p:nvPr/>
        </p:nvPicPr>
        <p:blipFill>
          <a:blip r:embed="rId4">
            <a:alphaModFix amt="10000"/>
            <a:extLst>
              <a:ext uri="{28A0092B-C50C-407E-A947-70E740481C1C}">
                <a14:useLocalDpi xmlns:a14="http://schemas.microsoft.com/office/drawing/2010/main" val="0"/>
              </a:ext>
            </a:extLst>
          </a:blip>
          <a:srcRect/>
          <a:stretch>
            <a:fillRect/>
          </a:stretch>
        </p:blipFill>
        <p:spPr bwMode="auto">
          <a:xfrm>
            <a:off x="5570620" y="0"/>
            <a:ext cx="3573379" cy="2007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A25853-15B1-CB4C-AD36-D039EE98AD13}"/>
              </a:ext>
            </a:extLst>
          </p:cNvPr>
          <p:cNvPicPr>
            <a:picLocks noChangeAspect="1"/>
          </p:cNvPicPr>
          <p:nvPr/>
        </p:nvPicPr>
        <p:blipFill>
          <a:blip r:embed="rId5"/>
          <a:stretch>
            <a:fillRect/>
          </a:stretch>
        </p:blipFill>
        <p:spPr>
          <a:xfrm>
            <a:off x="111392" y="635799"/>
            <a:ext cx="667551" cy="584775"/>
          </a:xfrm>
          <a:prstGeom prst="rect">
            <a:avLst/>
          </a:prstGeom>
        </p:spPr>
      </p:pic>
      <p:pic>
        <p:nvPicPr>
          <p:cNvPr id="1030" name="Picture 6" descr="Blog: Finding a Future of Work Speaker | LAI">
            <a:extLst>
              <a:ext uri="{FF2B5EF4-FFF2-40B4-BE49-F238E27FC236}">
                <a16:creationId xmlns:a16="http://schemas.microsoft.com/office/drawing/2014/main" id="{4428A1D7-203E-C336-679E-3993A3844BEF}"/>
              </a:ext>
            </a:extLst>
          </p:cNvPr>
          <p:cNvPicPr>
            <a:picLocks noChangeAspect="1" noChangeArrowheads="1"/>
          </p:cNvPicPr>
          <p:nvPr/>
        </p:nvPicPr>
        <p:blipFill>
          <a:blip r:embed="rId6">
            <a:alphaModFix amt="60000"/>
            <a:extLst>
              <a:ext uri="{28A0092B-C50C-407E-A947-70E740481C1C}">
                <a14:useLocalDpi xmlns:a14="http://schemas.microsoft.com/office/drawing/2010/main" val="0"/>
              </a:ext>
            </a:extLst>
          </a:blip>
          <a:srcRect/>
          <a:stretch>
            <a:fillRect/>
          </a:stretch>
        </p:blipFill>
        <p:spPr bwMode="auto">
          <a:xfrm>
            <a:off x="2118651" y="5086684"/>
            <a:ext cx="2898517" cy="17713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13F5BBC-92F7-7EE5-8C89-BFE39633E8B6}"/>
              </a:ext>
            </a:extLst>
          </p:cNvPr>
          <p:cNvSpPr>
            <a:spLocks noGrp="1"/>
          </p:cNvSpPr>
          <p:nvPr>
            <p:ph type="ctrTitle"/>
          </p:nvPr>
        </p:nvSpPr>
        <p:spPr>
          <a:xfrm>
            <a:off x="0" y="1220573"/>
            <a:ext cx="9143999" cy="3736438"/>
          </a:xfrm>
        </p:spPr>
        <p:txBody>
          <a:bodyPr/>
          <a:lstStyle/>
          <a:p>
            <a:r>
              <a:rPr lang="en-US" sz="3600" b="0" i="1" dirty="0">
                <a:solidFill>
                  <a:srgbClr val="374151"/>
                </a:solidFill>
                <a:effectLst/>
                <a:latin typeface="Söhne"/>
              </a:rPr>
              <a:t>Sample of 2022 News Bytes</a:t>
            </a:r>
            <a:br>
              <a:rPr lang="en-US" sz="2400" b="0" i="0" dirty="0">
                <a:solidFill>
                  <a:srgbClr val="374151"/>
                </a:solidFill>
                <a:effectLst/>
                <a:latin typeface="Söhne"/>
              </a:rPr>
            </a:br>
            <a:br>
              <a:rPr lang="en-US" sz="2400" b="0" i="0" dirty="0">
                <a:solidFill>
                  <a:srgbClr val="374151"/>
                </a:solidFill>
                <a:effectLst/>
                <a:latin typeface="Söhne"/>
              </a:rPr>
            </a:br>
            <a:r>
              <a:rPr lang="en-US" sz="2400" b="0" i="0" dirty="0">
                <a:solidFill>
                  <a:srgbClr val="374151"/>
                </a:solidFill>
                <a:effectLst/>
                <a:latin typeface="Söhne"/>
              </a:rPr>
              <a:t>FTX Implodes</a:t>
            </a:r>
            <a:br>
              <a:rPr lang="en-US" sz="2400" b="0" i="0" dirty="0">
                <a:solidFill>
                  <a:srgbClr val="374151"/>
                </a:solidFill>
                <a:effectLst/>
                <a:latin typeface="Söhne"/>
              </a:rPr>
            </a:br>
            <a:r>
              <a:rPr lang="en-US" sz="2400" b="0" i="0" dirty="0">
                <a:solidFill>
                  <a:srgbClr val="374151"/>
                </a:solidFill>
                <a:effectLst/>
                <a:latin typeface="Söhne"/>
              </a:rPr>
              <a:t>Southwest Air IT Cracks, Blame the Weather</a:t>
            </a:r>
            <a:br>
              <a:rPr lang="en-US" sz="2400" b="0" i="0" dirty="0">
                <a:solidFill>
                  <a:srgbClr val="374151"/>
                </a:solidFill>
                <a:effectLst/>
                <a:latin typeface="Söhne"/>
              </a:rPr>
            </a:br>
            <a:r>
              <a:rPr lang="en-US" sz="2400" b="0" i="0" dirty="0">
                <a:solidFill>
                  <a:srgbClr val="374151"/>
                </a:solidFill>
                <a:effectLst/>
                <a:latin typeface="Söhne"/>
              </a:rPr>
              <a:t>T-Mobile Data Breach (ok, this was 2023)</a:t>
            </a:r>
            <a:br>
              <a:rPr lang="en-US" sz="2400" b="0" i="0" dirty="0">
                <a:solidFill>
                  <a:srgbClr val="374151"/>
                </a:solidFill>
                <a:effectLst/>
                <a:latin typeface="Söhne"/>
              </a:rPr>
            </a:br>
            <a:r>
              <a:rPr lang="en-US" sz="2400" b="0" i="0" dirty="0" err="1">
                <a:solidFill>
                  <a:srgbClr val="374151"/>
                </a:solidFill>
                <a:effectLst/>
                <a:latin typeface="Söhne"/>
              </a:rPr>
              <a:t>ChatGPT</a:t>
            </a:r>
            <a:r>
              <a:rPr lang="en-US" sz="2400" b="0" i="0" dirty="0">
                <a:solidFill>
                  <a:srgbClr val="374151"/>
                </a:solidFill>
                <a:effectLst/>
                <a:latin typeface="Söhne"/>
              </a:rPr>
              <a:t> “born”</a:t>
            </a:r>
            <a:br>
              <a:rPr lang="en-US" sz="2400" b="0" i="0" dirty="0">
                <a:solidFill>
                  <a:srgbClr val="374151"/>
                </a:solidFill>
                <a:effectLst/>
                <a:latin typeface="Söhne"/>
              </a:rPr>
            </a:br>
            <a:r>
              <a:rPr lang="en-US" sz="2400" b="0" i="0" dirty="0">
                <a:solidFill>
                  <a:srgbClr val="374151"/>
                </a:solidFill>
                <a:effectLst/>
                <a:latin typeface="Söhne"/>
              </a:rPr>
              <a:t>Elon Buys Twitter, Twitter Implodes</a:t>
            </a:r>
            <a:br>
              <a:rPr lang="en-US" sz="2400" b="0" i="0" dirty="0">
                <a:solidFill>
                  <a:srgbClr val="374151"/>
                </a:solidFill>
                <a:effectLst/>
                <a:latin typeface="Söhne"/>
              </a:rPr>
            </a:br>
            <a:r>
              <a:rPr lang="en-US" sz="2400" b="0" i="0" dirty="0">
                <a:solidFill>
                  <a:srgbClr val="374151"/>
                </a:solidFill>
                <a:effectLst/>
                <a:latin typeface="Söhne"/>
              </a:rPr>
              <a:t>Big Tech Layoffs (also rolling into 2023)</a:t>
            </a:r>
            <a:br>
              <a:rPr lang="en-US" sz="2400" b="0" i="0" dirty="0">
                <a:solidFill>
                  <a:srgbClr val="374151"/>
                </a:solidFill>
                <a:effectLst/>
                <a:latin typeface="Söhne"/>
              </a:rPr>
            </a:br>
            <a:br>
              <a:rPr lang="en-US" sz="2400" b="0" i="0" dirty="0">
                <a:solidFill>
                  <a:srgbClr val="374151"/>
                </a:solidFill>
                <a:effectLst/>
                <a:latin typeface="Söhne"/>
              </a:rPr>
            </a:br>
            <a:r>
              <a:rPr lang="en-US" sz="2400" b="0" i="1" dirty="0">
                <a:solidFill>
                  <a:srgbClr val="374151"/>
                </a:solidFill>
                <a:effectLst/>
                <a:latin typeface="Söhne"/>
              </a:rPr>
              <a:t>Does </a:t>
            </a:r>
            <a:r>
              <a:rPr lang="en-US" sz="2400" i="1" dirty="0">
                <a:solidFill>
                  <a:srgbClr val="374151"/>
                </a:solidFill>
                <a:effectLst/>
                <a:latin typeface="Söhne"/>
              </a:rPr>
              <a:t>It Seem Like COVID-19 Infected Silicon Life Forms Too?</a:t>
            </a:r>
            <a:endParaRPr lang="en-US" sz="2400" i="1" dirty="0"/>
          </a:p>
        </p:txBody>
      </p:sp>
    </p:spTree>
    <p:extLst>
      <p:ext uri="{BB962C8B-B14F-4D97-AF65-F5344CB8AC3E}">
        <p14:creationId xmlns:p14="http://schemas.microsoft.com/office/powerpoint/2010/main" val="330636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demic beginner board game gameplay layout">
            <a:extLst>
              <a:ext uri="{FF2B5EF4-FFF2-40B4-BE49-F238E27FC236}">
                <a16:creationId xmlns:a16="http://schemas.microsoft.com/office/drawing/2014/main" id="{2D8FF20B-3A1C-DC99-1EBF-62F84355EEB0}"/>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34524" t="12746" r="17052" b="46075"/>
          <a:stretch/>
        </p:blipFill>
        <p:spPr bwMode="auto">
          <a:xfrm>
            <a:off x="0" y="529388"/>
            <a:ext cx="9144000" cy="5400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ID-19: How will supply chains adapt in a post-pandemic phase? |  Delivered | Global">
            <a:extLst>
              <a:ext uri="{FF2B5EF4-FFF2-40B4-BE49-F238E27FC236}">
                <a16:creationId xmlns:a16="http://schemas.microsoft.com/office/drawing/2014/main" id="{08D1692D-9DC9-7FF8-EB65-321EE58CC3F8}"/>
              </a:ext>
            </a:extLst>
          </p:cNvPr>
          <p:cNvPicPr>
            <a:picLocks noChangeAspect="1" noChangeArrowheads="1"/>
          </p:cNvPicPr>
          <p:nvPr/>
        </p:nvPicPr>
        <p:blipFill>
          <a:blip r:embed="rId4">
            <a:alphaModFix amt="25000"/>
            <a:extLst>
              <a:ext uri="{28A0092B-C50C-407E-A947-70E740481C1C}">
                <a14:useLocalDpi xmlns:a14="http://schemas.microsoft.com/office/drawing/2010/main" val="0"/>
              </a:ext>
            </a:extLst>
          </a:blip>
          <a:srcRect/>
          <a:stretch>
            <a:fillRect/>
          </a:stretch>
        </p:blipFill>
        <p:spPr bwMode="auto">
          <a:xfrm>
            <a:off x="5570620" y="0"/>
            <a:ext cx="3573379" cy="20072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A25853-15B1-CB4C-AD36-D039EE98AD13}"/>
              </a:ext>
            </a:extLst>
          </p:cNvPr>
          <p:cNvPicPr>
            <a:picLocks noChangeAspect="1"/>
          </p:cNvPicPr>
          <p:nvPr/>
        </p:nvPicPr>
        <p:blipFill>
          <a:blip r:embed="rId5"/>
          <a:stretch>
            <a:fillRect/>
          </a:stretch>
        </p:blipFill>
        <p:spPr>
          <a:xfrm>
            <a:off x="111392" y="635799"/>
            <a:ext cx="667551" cy="584775"/>
          </a:xfrm>
          <a:prstGeom prst="rect">
            <a:avLst/>
          </a:prstGeom>
        </p:spPr>
      </p:pic>
      <p:pic>
        <p:nvPicPr>
          <p:cNvPr id="1030" name="Picture 6" descr="Blog: Finding a Future of Work Speaker | LAI">
            <a:extLst>
              <a:ext uri="{FF2B5EF4-FFF2-40B4-BE49-F238E27FC236}">
                <a16:creationId xmlns:a16="http://schemas.microsoft.com/office/drawing/2014/main" id="{4428A1D7-203E-C336-679E-3993A3844BEF}"/>
              </a:ext>
            </a:extLst>
          </p:cNvPr>
          <p:cNvPicPr>
            <a:picLocks noChangeAspect="1" noChangeArrowheads="1"/>
          </p:cNvPicPr>
          <p:nvPr/>
        </p:nvPicPr>
        <p:blipFill>
          <a:blip r:embed="rId6">
            <a:alphaModFix amt="60000"/>
            <a:extLst>
              <a:ext uri="{28A0092B-C50C-407E-A947-70E740481C1C}">
                <a14:useLocalDpi xmlns:a14="http://schemas.microsoft.com/office/drawing/2010/main" val="0"/>
              </a:ext>
            </a:extLst>
          </a:blip>
          <a:srcRect/>
          <a:stretch>
            <a:fillRect/>
          </a:stretch>
        </p:blipFill>
        <p:spPr bwMode="auto">
          <a:xfrm>
            <a:off x="2118651" y="5086684"/>
            <a:ext cx="2898517" cy="17713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13F5BBC-92F7-7EE5-8C89-BFE39633E8B6}"/>
              </a:ext>
            </a:extLst>
          </p:cNvPr>
          <p:cNvSpPr>
            <a:spLocks noGrp="1"/>
          </p:cNvSpPr>
          <p:nvPr>
            <p:ph type="ctrTitle"/>
          </p:nvPr>
        </p:nvSpPr>
        <p:spPr>
          <a:xfrm>
            <a:off x="0" y="1749962"/>
            <a:ext cx="9143999" cy="3230310"/>
          </a:xfrm>
        </p:spPr>
        <p:txBody>
          <a:bodyPr/>
          <a:lstStyle/>
          <a:p>
            <a:r>
              <a:rPr lang="en-US" sz="2400" b="0" i="0" dirty="0">
                <a:solidFill>
                  <a:srgbClr val="374151"/>
                </a:solidFill>
                <a:effectLst/>
                <a:latin typeface="Söhne"/>
              </a:rPr>
              <a:t>I am sorry, but my knowledge cutoff is 2021, so I am unable to provide information about information technology services in 2023. However, I can tell you that in 2021, information technology services were rapidly evolving and included a wide range of offerings such as cloud computing, artificial intelligence, internet of things, cybersecurity, and data analytics. These technologies were being used by businesses of all sizes to improve operations, drive innovation, and gain a competitive advantage in their respective industries.</a:t>
            </a:r>
            <a:endParaRPr lang="en-US" sz="2400" dirty="0"/>
          </a:p>
        </p:txBody>
      </p:sp>
    </p:spTree>
    <p:extLst>
      <p:ext uri="{BB962C8B-B14F-4D97-AF65-F5344CB8AC3E}">
        <p14:creationId xmlns:p14="http://schemas.microsoft.com/office/powerpoint/2010/main" val="21254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143920" y="-640243"/>
            <a:ext cx="4889499" cy="8094661"/>
          </a:xfrm>
        </p:spPr>
        <p:txBody>
          <a:bodyPr/>
          <a:lstStyle/>
          <a:p>
            <a:r>
              <a:rPr lang="en-US" sz="2000" dirty="0">
                <a:sym typeface="Wingdings"/>
              </a:rPr>
              <a:t>Sustained Service Delivery – Non-Stop Operations</a:t>
            </a:r>
          </a:p>
          <a:p>
            <a:r>
              <a:rPr lang="en-US" sz="2000" dirty="0">
                <a:sym typeface="Wingdings"/>
              </a:rPr>
              <a:t>Systemwide Collaboration</a:t>
            </a:r>
          </a:p>
          <a:p>
            <a:r>
              <a:rPr lang="en-US" sz="2000" dirty="0">
                <a:sym typeface="Wingdings"/>
              </a:rPr>
              <a:t>Leveraging Pandemic Funding Supports</a:t>
            </a:r>
          </a:p>
          <a:p>
            <a:pPr lvl="1"/>
            <a:r>
              <a:rPr lang="en-US" dirty="0">
                <a:sym typeface="Wingdings"/>
              </a:rPr>
              <a:t>Classroom and conference room enhancements</a:t>
            </a:r>
          </a:p>
          <a:p>
            <a:pPr lvl="1"/>
            <a:r>
              <a:rPr lang="en-US" dirty="0">
                <a:sym typeface="Wingdings"/>
              </a:rPr>
              <a:t>GEER Awards – HOPE Project + Next Steps to Your Future</a:t>
            </a:r>
          </a:p>
          <a:p>
            <a:r>
              <a:rPr lang="en-US" sz="2000" dirty="0">
                <a:sym typeface="Wingdings"/>
              </a:rPr>
              <a:t>Student Supports</a:t>
            </a:r>
          </a:p>
          <a:p>
            <a:pPr lvl="1"/>
            <a:r>
              <a:rPr lang="en-US" dirty="0">
                <a:sym typeface="Wingdings"/>
              </a:rPr>
              <a:t>Progress on student web application and admissions portal (life after EAB)</a:t>
            </a:r>
          </a:p>
          <a:p>
            <a:pPr lvl="1"/>
            <a:r>
              <a:rPr lang="en-US" dirty="0">
                <a:sym typeface="Wingdings"/>
              </a:rPr>
              <a:t>STAR continuous enhancements</a:t>
            </a:r>
          </a:p>
          <a:p>
            <a:pPr lvl="2"/>
            <a:r>
              <a:rPr lang="en-US" dirty="0">
                <a:sym typeface="Wingdings"/>
              </a:rPr>
              <a:t>Instructor Support App</a:t>
            </a:r>
          </a:p>
          <a:p>
            <a:pPr lvl="2"/>
            <a:r>
              <a:rPr lang="en-US" dirty="0">
                <a:sym typeface="Wingdings"/>
              </a:rPr>
              <a:t>Health Holds and Verification Integration</a:t>
            </a:r>
          </a:p>
          <a:p>
            <a:r>
              <a:rPr lang="en-US" sz="2000" dirty="0">
                <a:sym typeface="Wingdings"/>
              </a:rPr>
              <a:t>ADA VRA Case Closed!</a:t>
            </a:r>
          </a:p>
          <a:p>
            <a:pPr lvl="1"/>
            <a:r>
              <a:rPr lang="en-US" dirty="0">
                <a:sym typeface="Wingdings"/>
              </a:rPr>
              <a:t>NOT the time to relax compliance work</a:t>
            </a:r>
          </a:p>
          <a:p>
            <a:r>
              <a:rPr lang="en-US" sz="2000" dirty="0">
                <a:sym typeface="Wingdings"/>
              </a:rPr>
              <a:t>eSports</a:t>
            </a:r>
          </a:p>
          <a:p>
            <a:pPr lvl="1"/>
            <a:r>
              <a:rPr lang="en-US" dirty="0">
                <a:sym typeface="Wingdings"/>
              </a:rPr>
              <a:t>Successful International Events</a:t>
            </a:r>
          </a:p>
          <a:p>
            <a:pPr lvl="1"/>
            <a:r>
              <a:rPr lang="en-US" dirty="0">
                <a:sym typeface="Wingdings"/>
              </a:rPr>
              <a:t>#1 Collegiate Program</a:t>
            </a:r>
          </a:p>
          <a:p>
            <a:endParaRPr lang="en-US" dirty="0">
              <a:sym typeface="Wingdings"/>
            </a:endParaRPr>
          </a:p>
        </p:txBody>
      </p:sp>
      <p:sp>
        <p:nvSpPr>
          <p:cNvPr id="4" name="TextBox 3"/>
          <p:cNvSpPr txBox="1"/>
          <p:nvPr/>
        </p:nvSpPr>
        <p:spPr>
          <a:xfrm>
            <a:off x="0" y="352196"/>
            <a:ext cx="9144000" cy="646331"/>
          </a:xfrm>
          <a:prstGeom prst="rect">
            <a:avLst/>
          </a:prstGeom>
          <a:noFill/>
        </p:spPr>
        <p:txBody>
          <a:bodyPr wrap="square" rtlCol="0">
            <a:spAutoFit/>
          </a:bodyPr>
          <a:lstStyle/>
          <a:p>
            <a:pPr algn="ctr"/>
            <a:r>
              <a:rPr lang="en-US" sz="3600" dirty="0">
                <a:solidFill>
                  <a:schemeClr val="tx2"/>
                </a:solidFill>
                <a:latin typeface="Arial"/>
                <a:cs typeface="Arial"/>
              </a:rPr>
              <a:t>2021-2022 – Navigating Uncertain Waters</a:t>
            </a:r>
          </a:p>
        </p:txBody>
      </p:sp>
      <p:sp>
        <p:nvSpPr>
          <p:cNvPr id="5" name="TextBox 4">
            <a:extLst>
              <a:ext uri="{FF2B5EF4-FFF2-40B4-BE49-F238E27FC236}">
                <a16:creationId xmlns:a16="http://schemas.microsoft.com/office/drawing/2014/main" id="{E765F3CF-C6C9-0A42-8A59-E2525C27C1F0}"/>
              </a:ext>
            </a:extLst>
          </p:cNvPr>
          <p:cNvSpPr txBox="1"/>
          <p:nvPr/>
        </p:nvSpPr>
        <p:spPr>
          <a:xfrm>
            <a:off x="8121316" y="3429000"/>
            <a:ext cx="336884" cy="60157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04490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dissolve">
                                      <p:cBhvr>
                                        <p:cTn id="45" dur="500"/>
                                        <p:tgtEl>
                                          <p:spTgt spid="3">
                                            <p:txEl>
                                              <p:pRg st="10" end="1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dissolv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dissolve">
                                      <p:cBhvr>
                                        <p:cTn id="53" dur="500"/>
                                        <p:tgtEl>
                                          <p:spTgt spid="3">
                                            <p:txEl>
                                              <p:pRg st="12" end="12"/>
                                            </p:tx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dissolve">
                                      <p:cBhvr>
                                        <p:cTn id="56" dur="500"/>
                                        <p:tgtEl>
                                          <p:spTgt spid="3">
                                            <p:txEl>
                                              <p:pRg st="13" end="13"/>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dissolv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1910694" y="-346860"/>
            <a:ext cx="4985562" cy="7724274"/>
          </a:xfrm>
        </p:spPr>
        <p:txBody>
          <a:bodyPr/>
          <a:lstStyle/>
          <a:p>
            <a:r>
              <a:rPr lang="en-US" sz="2000" dirty="0">
                <a:sym typeface="Wingdings"/>
              </a:rPr>
              <a:t>IT Sector Workforce Development</a:t>
            </a:r>
          </a:p>
          <a:p>
            <a:pPr lvl="1"/>
            <a:r>
              <a:rPr lang="en-US" dirty="0">
                <a:sym typeface="Wingdings"/>
              </a:rPr>
              <a:t>Internship / Apprenticeship Efforts – </a:t>
            </a:r>
            <a:r>
              <a:rPr lang="en-US" dirty="0" err="1">
                <a:sym typeface="Wingdings"/>
              </a:rPr>
              <a:t>Sucessfully</a:t>
            </a:r>
            <a:r>
              <a:rPr lang="en-US" dirty="0">
                <a:sym typeface="Wingdings"/>
              </a:rPr>
              <a:t> Launched Leap-Start</a:t>
            </a:r>
          </a:p>
          <a:p>
            <a:pPr lvl="1"/>
            <a:r>
              <a:rPr lang="en-US" dirty="0">
                <a:sym typeface="Wingdings"/>
              </a:rPr>
              <a:t>Systemwide IT Program Review</a:t>
            </a:r>
          </a:p>
          <a:p>
            <a:r>
              <a:rPr lang="en-US" sz="2000" dirty="0">
                <a:sym typeface="Wingdings"/>
              </a:rPr>
              <a:t>State Broadband Lead</a:t>
            </a:r>
          </a:p>
          <a:p>
            <a:pPr lvl="1"/>
            <a:r>
              <a:rPr lang="en-US" dirty="0">
                <a:sym typeface="Wingdings"/>
              </a:rPr>
              <a:t>New Inter-Island Submarine Cable Desktop Study</a:t>
            </a:r>
          </a:p>
          <a:p>
            <a:pPr lvl="1"/>
            <a:r>
              <a:rPr lang="en-US" dirty="0">
                <a:sym typeface="Wingdings"/>
              </a:rPr>
              <a:t>Federal grant programs - &gt;&gt;$400m</a:t>
            </a:r>
          </a:p>
          <a:p>
            <a:r>
              <a:rPr lang="en-US" sz="2000" dirty="0">
                <a:sym typeface="Wingdings"/>
              </a:rPr>
              <a:t>Community Workflow Tool – Kuali Build</a:t>
            </a:r>
          </a:p>
          <a:p>
            <a:pPr lvl="1"/>
            <a:r>
              <a:rPr lang="en-US" dirty="0">
                <a:sym typeface="Wingdings"/>
              </a:rPr>
              <a:t>Largest Kuali Build Customer Instance</a:t>
            </a:r>
          </a:p>
          <a:p>
            <a:r>
              <a:rPr lang="en-US" sz="2000" dirty="0">
                <a:sym typeface="Wingdings"/>
              </a:rPr>
              <a:t>RCUH Next Generation IT</a:t>
            </a:r>
          </a:p>
          <a:p>
            <a:r>
              <a:rPr lang="en-US" sz="2000" dirty="0">
                <a:sym typeface="Wingdings"/>
              </a:rPr>
              <a:t>Extramural Awards</a:t>
            </a:r>
          </a:p>
          <a:p>
            <a:pPr lvl="1"/>
            <a:r>
              <a:rPr lang="en-US" dirty="0">
                <a:sym typeface="Wingdings"/>
              </a:rPr>
              <a:t>IRNC – PIREN, 5-year renewal</a:t>
            </a:r>
          </a:p>
          <a:p>
            <a:pPr lvl="1"/>
            <a:r>
              <a:rPr lang="en-US" dirty="0" err="1">
                <a:sym typeface="Wingdings"/>
              </a:rPr>
              <a:t>EPSCoR</a:t>
            </a:r>
            <a:r>
              <a:rPr lang="en-US" dirty="0">
                <a:sym typeface="Wingdings"/>
              </a:rPr>
              <a:t> – </a:t>
            </a:r>
            <a:r>
              <a:rPr lang="en-US" dirty="0" err="1">
                <a:sym typeface="Wingdings"/>
              </a:rPr>
              <a:t>ChangeHI</a:t>
            </a:r>
            <a:r>
              <a:rPr lang="en-US" dirty="0">
                <a:sym typeface="Wingdings"/>
              </a:rPr>
              <a:t>, new 5-year term</a:t>
            </a:r>
          </a:p>
          <a:p>
            <a:pPr lvl="1"/>
            <a:r>
              <a:rPr lang="en-US" dirty="0">
                <a:sym typeface="Wingdings"/>
              </a:rPr>
              <a:t>CC* – KOA compute + storage</a:t>
            </a:r>
          </a:p>
          <a:p>
            <a:endParaRPr lang="en-US" dirty="0">
              <a:sym typeface="Wingdings"/>
            </a:endParaRPr>
          </a:p>
        </p:txBody>
      </p:sp>
      <p:sp>
        <p:nvSpPr>
          <p:cNvPr id="4" name="TextBox 3"/>
          <p:cNvSpPr txBox="1"/>
          <p:nvPr/>
        </p:nvSpPr>
        <p:spPr>
          <a:xfrm>
            <a:off x="541338" y="352196"/>
            <a:ext cx="8094662" cy="646331"/>
          </a:xfrm>
          <a:prstGeom prst="rect">
            <a:avLst/>
          </a:prstGeom>
          <a:noFill/>
        </p:spPr>
        <p:txBody>
          <a:bodyPr wrap="square" rtlCol="0">
            <a:spAutoFit/>
          </a:bodyPr>
          <a:lstStyle/>
          <a:p>
            <a:pPr algn="ctr"/>
            <a:r>
              <a:rPr lang="en-US" sz="3600" dirty="0">
                <a:solidFill>
                  <a:schemeClr val="tx2"/>
                </a:solidFill>
                <a:latin typeface="Arial"/>
                <a:cs typeface="Arial"/>
              </a:rPr>
              <a:t>Additional Stuff</a:t>
            </a:r>
          </a:p>
        </p:txBody>
      </p:sp>
      <p:sp>
        <p:nvSpPr>
          <p:cNvPr id="5" name="TextBox 4">
            <a:extLst>
              <a:ext uri="{FF2B5EF4-FFF2-40B4-BE49-F238E27FC236}">
                <a16:creationId xmlns:a16="http://schemas.microsoft.com/office/drawing/2014/main" id="{E765F3CF-C6C9-0A42-8A59-E2525C27C1F0}"/>
              </a:ext>
            </a:extLst>
          </p:cNvPr>
          <p:cNvSpPr txBox="1"/>
          <p:nvPr/>
        </p:nvSpPr>
        <p:spPr>
          <a:xfrm>
            <a:off x="8121316" y="3429000"/>
            <a:ext cx="336884" cy="60157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799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dissolve">
                                      <p:cBhvr>
                                        <p:cTn id="42" dur="500"/>
                                        <p:tgtEl>
                                          <p:spTgt spid="3">
                                            <p:txEl>
                                              <p:pRg st="9" end="9"/>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dissolve">
                                      <p:cBhvr>
                                        <p:cTn id="45" dur="500"/>
                                        <p:tgtEl>
                                          <p:spTgt spid="3">
                                            <p:txEl>
                                              <p:pRg st="10" end="1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dissolve">
                                      <p:cBhvr>
                                        <p:cTn id="48" dur="500"/>
                                        <p:tgtEl>
                                          <p:spTgt spid="3">
                                            <p:txEl>
                                              <p:pRg st="11" end="1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143920" y="-640243"/>
            <a:ext cx="4889499" cy="8094661"/>
          </a:xfrm>
        </p:spPr>
        <p:txBody>
          <a:bodyPr/>
          <a:lstStyle/>
          <a:p>
            <a:r>
              <a:rPr lang="en-US" sz="2000" dirty="0">
                <a:sym typeface="Wingdings"/>
              </a:rPr>
              <a:t>AY 2022-23 – Increasing On-Campus Activity, With Continued Online and Hybrid Formats</a:t>
            </a:r>
          </a:p>
          <a:p>
            <a:r>
              <a:rPr lang="en-US" sz="2000" dirty="0">
                <a:sym typeface="Wingdings"/>
              </a:rPr>
              <a:t>Future of Work + IT Workforce Initiatives</a:t>
            </a:r>
          </a:p>
          <a:p>
            <a:pPr lvl="1"/>
            <a:r>
              <a:rPr lang="en-US" dirty="0">
                <a:sym typeface="Wingdings"/>
              </a:rPr>
              <a:t>IT Sector Partnership / CIO Council of Hawaii</a:t>
            </a:r>
          </a:p>
          <a:p>
            <a:pPr lvl="1"/>
            <a:r>
              <a:rPr lang="en-US" dirty="0">
                <a:sym typeface="Wingdings"/>
              </a:rPr>
              <a:t>Internships / Apprenticeships – Leap-Start Experience </a:t>
            </a:r>
            <a:r>
              <a:rPr lang="en-US" dirty="0" err="1">
                <a:sym typeface="Wingdings"/>
              </a:rPr>
              <a:t>Excelerator</a:t>
            </a:r>
            <a:endParaRPr lang="en-US" dirty="0">
              <a:sym typeface="Wingdings"/>
            </a:endParaRPr>
          </a:p>
          <a:p>
            <a:pPr lvl="1"/>
            <a:r>
              <a:rPr lang="en-US" dirty="0">
                <a:sym typeface="Wingdings"/>
              </a:rPr>
              <a:t>Telework, Space Allocation, Flexible Spaces</a:t>
            </a:r>
          </a:p>
          <a:p>
            <a:r>
              <a:rPr lang="en-US" sz="2000" dirty="0">
                <a:sym typeface="Wingdings"/>
              </a:rPr>
              <a:t>Pressure on Enterprise Applications</a:t>
            </a:r>
          </a:p>
          <a:p>
            <a:pPr lvl="1"/>
            <a:r>
              <a:rPr lang="en-US" dirty="0">
                <a:sym typeface="Wingdings"/>
              </a:rPr>
              <a:t>Back to Baseline</a:t>
            </a:r>
          </a:p>
          <a:p>
            <a:pPr lvl="1"/>
            <a:r>
              <a:rPr lang="en-US" dirty="0">
                <a:sym typeface="Wingdings"/>
              </a:rPr>
              <a:t>SaaS-</a:t>
            </a:r>
            <a:r>
              <a:rPr lang="en-US" dirty="0" err="1">
                <a:sym typeface="Wingdings"/>
              </a:rPr>
              <a:t>iness</a:t>
            </a:r>
            <a:endParaRPr lang="en-US" dirty="0">
              <a:sym typeface="Wingdings"/>
            </a:endParaRPr>
          </a:p>
          <a:p>
            <a:r>
              <a:rPr lang="en-US" sz="2000" dirty="0">
                <a:sym typeface="Wingdings"/>
              </a:rPr>
              <a:t>Pressure on Infrastructure &amp; Performance</a:t>
            </a:r>
          </a:p>
          <a:p>
            <a:pPr lvl="1"/>
            <a:r>
              <a:rPr lang="en-US" sz="1200" dirty="0" err="1">
                <a:sym typeface="Wingdings"/>
              </a:rPr>
              <a:t>Terrabytes</a:t>
            </a:r>
            <a:r>
              <a:rPr lang="en-US" sz="1200" dirty="0">
                <a:sym typeface="Wingdings"/>
              </a:rPr>
              <a:t> &gt; Petabytes &gt; Exabytes! … Zetta … </a:t>
            </a:r>
            <a:r>
              <a:rPr lang="en-US" sz="1200" dirty="0" err="1">
                <a:sym typeface="Wingdings"/>
              </a:rPr>
              <a:t>Yotta</a:t>
            </a:r>
            <a:endParaRPr lang="en-US" sz="1200" dirty="0">
              <a:sym typeface="Wingdings"/>
            </a:endParaRPr>
          </a:p>
          <a:p>
            <a:pPr lvl="1"/>
            <a:r>
              <a:rPr lang="en-US" sz="1200" dirty="0">
                <a:sym typeface="Wingdings"/>
              </a:rPr>
              <a:t>Performance in the Cloud</a:t>
            </a:r>
          </a:p>
          <a:p>
            <a:r>
              <a:rPr lang="en-US" sz="2000" dirty="0" err="1">
                <a:sym typeface="Wingdings"/>
              </a:rPr>
              <a:t>CyberSecurity</a:t>
            </a:r>
            <a:r>
              <a:rPr lang="en-US" sz="2000" dirty="0">
                <a:sym typeface="Wingdings"/>
              </a:rPr>
              <a:t> … Talk About Pressure!</a:t>
            </a:r>
          </a:p>
          <a:p>
            <a:pPr lvl="1"/>
            <a:r>
              <a:rPr lang="en-US" dirty="0">
                <a:sym typeface="Wingdings"/>
              </a:rPr>
              <a:t>Increasing Global Threats</a:t>
            </a:r>
          </a:p>
          <a:p>
            <a:pPr lvl="1"/>
            <a:r>
              <a:rPr lang="en-US" dirty="0">
                <a:sym typeface="Wingdings"/>
              </a:rPr>
              <a:t>Increasing Compliance and Governance Requirements</a:t>
            </a:r>
          </a:p>
          <a:p>
            <a:pPr lvl="1"/>
            <a:r>
              <a:rPr lang="en-US" dirty="0">
                <a:sym typeface="Wingdings"/>
              </a:rPr>
              <a:t>More in Jodi’s Segment Later this Morning</a:t>
            </a:r>
            <a:endParaRPr lang="en-US" dirty="0"/>
          </a:p>
          <a:p>
            <a:endParaRPr lang="en-US" dirty="0"/>
          </a:p>
        </p:txBody>
      </p:sp>
      <p:sp>
        <p:nvSpPr>
          <p:cNvPr id="4" name="TextBox 3"/>
          <p:cNvSpPr txBox="1"/>
          <p:nvPr/>
        </p:nvSpPr>
        <p:spPr>
          <a:xfrm>
            <a:off x="541338" y="352196"/>
            <a:ext cx="8094662" cy="646331"/>
          </a:xfrm>
          <a:prstGeom prst="rect">
            <a:avLst/>
          </a:prstGeom>
          <a:noFill/>
        </p:spPr>
        <p:txBody>
          <a:bodyPr wrap="square" rtlCol="0">
            <a:spAutoFit/>
          </a:bodyPr>
          <a:lstStyle/>
          <a:p>
            <a:pPr algn="ctr"/>
            <a:r>
              <a:rPr lang="en-US" sz="3600" dirty="0">
                <a:solidFill>
                  <a:schemeClr val="tx2"/>
                </a:solidFill>
                <a:latin typeface="Arial"/>
                <a:cs typeface="Arial"/>
              </a:rPr>
              <a:t>2023 – New “Normal”</a:t>
            </a:r>
          </a:p>
        </p:txBody>
      </p:sp>
      <p:sp>
        <p:nvSpPr>
          <p:cNvPr id="5" name="TextBox 4">
            <a:extLst>
              <a:ext uri="{FF2B5EF4-FFF2-40B4-BE49-F238E27FC236}">
                <a16:creationId xmlns:a16="http://schemas.microsoft.com/office/drawing/2014/main" id="{E765F3CF-C6C9-0A42-8A59-E2525C27C1F0}"/>
              </a:ext>
            </a:extLst>
          </p:cNvPr>
          <p:cNvSpPr txBox="1"/>
          <p:nvPr/>
        </p:nvSpPr>
        <p:spPr>
          <a:xfrm>
            <a:off x="8121316" y="3429000"/>
            <a:ext cx="336884" cy="60157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047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dissolve">
                                      <p:cBhvr>
                                        <p:cTn id="48" dur="500"/>
                                        <p:tgtEl>
                                          <p:spTgt spid="3">
                                            <p:txEl>
                                              <p:pRg st="11" end="1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dissolve">
                                      <p:cBhvr>
                                        <p:cTn id="54" dur="500"/>
                                        <p:tgtEl>
                                          <p:spTgt spid="3">
                                            <p:txEl>
                                              <p:pRg st="13" end="13"/>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dissolv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2143920" y="-640243"/>
            <a:ext cx="4889499" cy="8094661"/>
          </a:xfrm>
        </p:spPr>
        <p:txBody>
          <a:bodyPr/>
          <a:lstStyle/>
          <a:p>
            <a:r>
              <a:rPr lang="en-US" sz="2000" dirty="0">
                <a:sym typeface="Wingdings"/>
              </a:rPr>
              <a:t>Looking Forward – ITS Organization</a:t>
            </a:r>
          </a:p>
          <a:p>
            <a:pPr lvl="1"/>
            <a:r>
              <a:rPr lang="en-US" dirty="0">
                <a:sym typeface="Wingdings"/>
              </a:rPr>
              <a:t>Welcome New Faces Throughout ITS</a:t>
            </a:r>
          </a:p>
          <a:p>
            <a:pPr lvl="1"/>
            <a:r>
              <a:rPr lang="en-US" dirty="0">
                <a:sym typeface="Wingdings"/>
              </a:rPr>
              <a:t>Growing Our Own Talent</a:t>
            </a:r>
          </a:p>
          <a:p>
            <a:pPr lvl="1"/>
            <a:r>
              <a:rPr lang="en-US" dirty="0">
                <a:sym typeface="Wingdings"/>
              </a:rPr>
              <a:t>Succession Planning – Critical</a:t>
            </a:r>
          </a:p>
          <a:p>
            <a:pPr lvl="1"/>
            <a:r>
              <a:rPr lang="en-US" dirty="0">
                <a:sym typeface="Wingdings"/>
              </a:rPr>
              <a:t>Common Threads – Changing Needs</a:t>
            </a:r>
          </a:p>
          <a:p>
            <a:r>
              <a:rPr lang="en-US" sz="2000" dirty="0">
                <a:sym typeface="Wingdings"/>
              </a:rPr>
              <a:t>Strategic Stuff</a:t>
            </a:r>
          </a:p>
          <a:p>
            <a:pPr lvl="1"/>
            <a:r>
              <a:rPr lang="en-US" dirty="0">
                <a:sym typeface="Wingdings"/>
              </a:rPr>
              <a:t>Workforce – UH as a Critical Partner</a:t>
            </a:r>
          </a:p>
          <a:p>
            <a:pPr lvl="1"/>
            <a:r>
              <a:rPr lang="en-US" dirty="0">
                <a:sym typeface="Wingdings"/>
              </a:rPr>
              <a:t>Research – </a:t>
            </a:r>
            <a:r>
              <a:rPr lang="en-US" dirty="0" err="1">
                <a:sym typeface="Wingdings"/>
              </a:rPr>
              <a:t>EPSCoR</a:t>
            </a:r>
            <a:r>
              <a:rPr lang="en-US" dirty="0">
                <a:sym typeface="Wingdings"/>
              </a:rPr>
              <a:t>, Data Science</a:t>
            </a:r>
          </a:p>
          <a:p>
            <a:pPr lvl="1"/>
            <a:r>
              <a:rPr lang="en-US" dirty="0">
                <a:sym typeface="Wingdings"/>
              </a:rPr>
              <a:t>Changing Faces of Student Success</a:t>
            </a:r>
          </a:p>
          <a:p>
            <a:pPr lvl="2"/>
            <a:r>
              <a:rPr lang="en-US" dirty="0">
                <a:sym typeface="Wingdings"/>
              </a:rPr>
              <a:t>Cross-Institution</a:t>
            </a:r>
          </a:p>
          <a:p>
            <a:pPr lvl="2"/>
            <a:r>
              <a:rPr lang="en-US" dirty="0">
                <a:sym typeface="Wingdings"/>
              </a:rPr>
              <a:t>External Integration</a:t>
            </a:r>
          </a:p>
          <a:p>
            <a:pPr lvl="1"/>
            <a:r>
              <a:rPr lang="en-US" dirty="0">
                <a:sym typeface="Wingdings"/>
              </a:rPr>
              <a:t>LMS Evaluation (</a:t>
            </a:r>
            <a:r>
              <a:rPr lang="en-US" dirty="0" err="1">
                <a:sym typeface="Wingdings"/>
              </a:rPr>
              <a:t>www.uhonline.hawaii.edu</a:t>
            </a:r>
            <a:r>
              <a:rPr lang="en-US" dirty="0">
                <a:sym typeface="Wingdings"/>
              </a:rPr>
              <a:t>/uh-</a:t>
            </a:r>
            <a:r>
              <a:rPr lang="en-US" dirty="0" err="1">
                <a:sym typeface="Wingdings"/>
              </a:rPr>
              <a:t>lms</a:t>
            </a:r>
            <a:r>
              <a:rPr lang="en-US" dirty="0">
                <a:sym typeface="Wingdings"/>
              </a:rPr>
              <a:t>-review/</a:t>
            </a:r>
          </a:p>
          <a:p>
            <a:pPr lvl="1"/>
            <a:r>
              <a:rPr lang="en-US" dirty="0">
                <a:sym typeface="Wingdings"/>
              </a:rPr>
              <a:t>Infrastructure Resources</a:t>
            </a:r>
          </a:p>
          <a:p>
            <a:pPr lvl="1"/>
            <a:r>
              <a:rPr lang="en-US" dirty="0">
                <a:sym typeface="Wingdings"/>
              </a:rPr>
              <a:t>Hawaii Broadband Investments</a:t>
            </a:r>
          </a:p>
          <a:p>
            <a:r>
              <a:rPr lang="en-US" sz="2000" dirty="0">
                <a:sym typeface="Wingdings"/>
              </a:rPr>
              <a:t>Agility, Change, Not “Normal” …</a:t>
            </a:r>
          </a:p>
          <a:p>
            <a:r>
              <a:rPr lang="en-US" sz="2000" dirty="0">
                <a:sym typeface="Wingdings"/>
              </a:rPr>
              <a:t>… Everything, Everywhere, All At Once</a:t>
            </a:r>
          </a:p>
        </p:txBody>
      </p:sp>
      <p:sp>
        <p:nvSpPr>
          <p:cNvPr id="4" name="TextBox 3"/>
          <p:cNvSpPr txBox="1"/>
          <p:nvPr/>
        </p:nvSpPr>
        <p:spPr>
          <a:xfrm>
            <a:off x="541338" y="352196"/>
            <a:ext cx="8094662" cy="646331"/>
          </a:xfrm>
          <a:prstGeom prst="rect">
            <a:avLst/>
          </a:prstGeom>
          <a:noFill/>
        </p:spPr>
        <p:txBody>
          <a:bodyPr wrap="square" rtlCol="0">
            <a:spAutoFit/>
          </a:bodyPr>
          <a:lstStyle/>
          <a:p>
            <a:pPr algn="ctr"/>
            <a:r>
              <a:rPr lang="en-US" sz="3600" dirty="0">
                <a:solidFill>
                  <a:schemeClr val="tx2"/>
                </a:solidFill>
                <a:latin typeface="Arial"/>
                <a:cs typeface="Arial"/>
              </a:rPr>
              <a:t>2023 – New “Normal”</a:t>
            </a:r>
          </a:p>
        </p:txBody>
      </p:sp>
      <p:sp>
        <p:nvSpPr>
          <p:cNvPr id="5" name="TextBox 4">
            <a:extLst>
              <a:ext uri="{FF2B5EF4-FFF2-40B4-BE49-F238E27FC236}">
                <a16:creationId xmlns:a16="http://schemas.microsoft.com/office/drawing/2014/main" id="{E765F3CF-C6C9-0A42-8A59-E2525C27C1F0}"/>
              </a:ext>
            </a:extLst>
          </p:cNvPr>
          <p:cNvSpPr txBox="1"/>
          <p:nvPr/>
        </p:nvSpPr>
        <p:spPr>
          <a:xfrm>
            <a:off x="8121316" y="3429000"/>
            <a:ext cx="336884" cy="601579"/>
          </a:xfrm>
          <a:prstGeom prst="rect">
            <a:avLst/>
          </a:prstGeom>
          <a:noFill/>
        </p:spPr>
        <p:txBody>
          <a:bodyPr wrap="square" rtlCol="0">
            <a:spAutoFit/>
          </a:bodyPr>
          <a:lstStyle/>
          <a:p>
            <a:endParaRPr lang="en-US" dirty="0"/>
          </a:p>
        </p:txBody>
      </p:sp>
      <p:pic>
        <p:nvPicPr>
          <p:cNvPr id="4098" name="Picture 2" descr="Trailer Launch for Daniels' 'Everything Everywhere All At Once' – Cinema  Chords">
            <a:extLst>
              <a:ext uri="{FF2B5EF4-FFF2-40B4-BE49-F238E27FC236}">
                <a16:creationId xmlns:a16="http://schemas.microsoft.com/office/drawing/2014/main" id="{52450AFF-0438-FB18-3CE6-E202417E9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948" y="4872790"/>
            <a:ext cx="2433052" cy="136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dissolve">
                                      <p:cBhvr>
                                        <p:cTn id="45" dur="500"/>
                                        <p:tgtEl>
                                          <p:spTgt spid="3">
                                            <p:txEl>
                                              <p:pRg st="12" end="12"/>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dissolve">
                                      <p:cBhvr>
                                        <p:cTn id="48" dur="500"/>
                                        <p:tgtEl>
                                          <p:spTgt spid="3">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dissolve">
                                      <p:cBhvr>
                                        <p:cTn id="53" dur="500"/>
                                        <p:tgtEl>
                                          <p:spTgt spid="3">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dissolve">
                                      <p:cBhvr>
                                        <p:cTn id="5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277402" y="990644"/>
            <a:ext cx="3224466" cy="5284266"/>
          </a:xfrm>
        </p:spPr>
        <p:txBody>
          <a:bodyPr/>
          <a:lstStyle/>
          <a:p>
            <a:r>
              <a:rPr lang="en-US" sz="2800" dirty="0">
                <a:sym typeface="Wingdings"/>
              </a:rPr>
              <a:t>THANK YOU!</a:t>
            </a:r>
          </a:p>
          <a:p>
            <a:r>
              <a:rPr lang="en-US" sz="2800" dirty="0">
                <a:sym typeface="Wingdings"/>
              </a:rPr>
              <a:t>Keeping the Lights On</a:t>
            </a:r>
          </a:p>
          <a:p>
            <a:pPr lvl="1"/>
            <a:r>
              <a:rPr lang="en-US" sz="1800" dirty="0">
                <a:sym typeface="Wingdings"/>
              </a:rPr>
              <a:t>Pipes and Plumbing</a:t>
            </a:r>
          </a:p>
          <a:p>
            <a:pPr lvl="1"/>
            <a:r>
              <a:rPr lang="en-US" sz="1800" dirty="0">
                <a:sym typeface="Wingdings"/>
              </a:rPr>
              <a:t>Enterprise Systems</a:t>
            </a:r>
          </a:p>
          <a:p>
            <a:pPr lvl="1"/>
            <a:r>
              <a:rPr lang="en-US" sz="1800" dirty="0">
                <a:sym typeface="Wingdings"/>
              </a:rPr>
              <a:t>Eyes On the Prize(s)</a:t>
            </a:r>
          </a:p>
          <a:p>
            <a:pPr lvl="1"/>
            <a:r>
              <a:rPr lang="en-US" sz="1800" dirty="0">
                <a:sym typeface="Wingdings"/>
              </a:rPr>
              <a:t>Showing Up Every Day, Every Hour</a:t>
            </a:r>
          </a:p>
          <a:p>
            <a:r>
              <a:rPr lang="en-US" sz="2800" dirty="0">
                <a:sym typeface="Wingdings"/>
              </a:rPr>
              <a:t>THANK YOU!</a:t>
            </a:r>
          </a:p>
        </p:txBody>
      </p:sp>
      <p:sp>
        <p:nvSpPr>
          <p:cNvPr id="4" name="TextBox 3"/>
          <p:cNvSpPr txBox="1"/>
          <p:nvPr/>
        </p:nvSpPr>
        <p:spPr>
          <a:xfrm>
            <a:off x="3181152" y="1184276"/>
            <a:ext cx="2781695" cy="646331"/>
          </a:xfrm>
          <a:prstGeom prst="rect">
            <a:avLst/>
          </a:prstGeom>
          <a:noFill/>
        </p:spPr>
        <p:txBody>
          <a:bodyPr wrap="square" rtlCol="0">
            <a:spAutoFit/>
          </a:bodyPr>
          <a:lstStyle/>
          <a:p>
            <a:pPr algn="ctr"/>
            <a:r>
              <a:rPr lang="en-US" sz="3600" dirty="0">
                <a:solidFill>
                  <a:schemeClr val="tx2"/>
                </a:solidFill>
                <a:latin typeface="Arial"/>
                <a:cs typeface="Arial"/>
              </a:rPr>
              <a:t>AND …</a:t>
            </a:r>
          </a:p>
        </p:txBody>
      </p:sp>
      <p:pic>
        <p:nvPicPr>
          <p:cNvPr id="5122" name="Picture 2" descr="How Many Multiverses Are There? - YouTube">
            <a:extLst>
              <a:ext uri="{FF2B5EF4-FFF2-40B4-BE49-F238E27FC236}">
                <a16:creationId xmlns:a16="http://schemas.microsoft.com/office/drawing/2014/main" id="{0AE8763D-2D2B-4A69-3B69-A42273FB3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988" y="466558"/>
            <a:ext cx="2671011" cy="15024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Many Multiverses Are There? - YouTube">
            <a:extLst>
              <a:ext uri="{FF2B5EF4-FFF2-40B4-BE49-F238E27FC236}">
                <a16:creationId xmlns:a16="http://schemas.microsoft.com/office/drawing/2014/main" id="{2CD926B6-385D-8907-07B8-11AA15A75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6558"/>
            <a:ext cx="2671011" cy="15024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cientists Search for Evidence of the Multiverse in the Big Bang's  Afterglow | WIRED">
            <a:extLst>
              <a:ext uri="{FF2B5EF4-FFF2-40B4-BE49-F238E27FC236}">
                <a16:creationId xmlns:a16="http://schemas.microsoft.com/office/drawing/2014/main" id="{42439758-07C3-E67F-F5E4-6EBD1AD3E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987" y="4546420"/>
            <a:ext cx="2671011" cy="139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4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12337</TotalTime>
  <Words>650</Words>
  <Application>Microsoft Macintosh PowerPoint</Application>
  <PresentationFormat>On-screen Show (4:3)</PresentationFormat>
  <Paragraphs>110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Century Gothic</vt:lpstr>
      <vt:lpstr>Courier New</vt:lpstr>
      <vt:lpstr>Helvetica</vt:lpstr>
      <vt:lpstr>Palatino Linotype</vt:lpstr>
      <vt:lpstr>Söhne</vt:lpstr>
      <vt:lpstr>Executive</vt:lpstr>
      <vt:lpstr>IT All-Campus Workshop &amp; State of ITS 20223</vt:lpstr>
      <vt:lpstr>State of ITS 2023</vt:lpstr>
      <vt:lpstr>Sample of 2022 News Bytes  FTX Implodes Southwest Air IT Cracks, Blame the Weather T-Mobile Data Breach (ok, this was 2023) ChatGPT “born” Elon Buys Twitter, Twitter Implodes Big Tech Layoffs (also rolling into 2023)  Does It Seem Like COVID-19 Infected Silicon Life Forms Too?</vt:lpstr>
      <vt:lpstr>I am sorry, but my knowledge cutoff is 2021, so I am unable to provide information about information technology services in 2023. However, I can tell you that in 2021, information technology services were rapidly evolving and included a wide range of offerings such as cloud computing, artificial intelligence, internet of things, cybersecurity, and data analytics. These technologies were being used by businesses of all sizes to improve operations, drive innovation, and gain a competitive advantage in their respective industries.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front page</dc:title>
  <dc:creator>Karen Fujii</dc:creator>
  <cp:lastModifiedBy>Microsoft Office User</cp:lastModifiedBy>
  <cp:revision>180</cp:revision>
  <cp:lastPrinted>2021-01-13T21:50:23Z</cp:lastPrinted>
  <dcterms:created xsi:type="dcterms:W3CDTF">2015-01-16T05:41:35Z</dcterms:created>
  <dcterms:modified xsi:type="dcterms:W3CDTF">2023-01-31T04:16:22Z</dcterms:modified>
</cp:coreProperties>
</file>