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2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43"/>
    <p:restoredTop sz="94694"/>
  </p:normalViewPr>
  <p:slideViewPr>
    <p:cSldViewPr snapToGrid="0">
      <p:cViewPr varScale="1">
        <p:scale>
          <a:sx n="104" d="100"/>
          <a:sy n="104" d="100"/>
        </p:scale>
        <p:origin x="232" y="5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1/31/23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108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1/31/23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430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1/31/23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94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1/31/23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690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1/31/23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417A8947-4521-4FE1-8E44-27363435CE1B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6669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2519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1/31/23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:a16="http://schemas.microsoft.com/office/drawing/2014/main" id="{2FAAC677-2D37-4F63-9C4B-711A2988EE0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601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38528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26080"/>
            <a:ext cx="5157787" cy="326440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38528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26080"/>
            <a:ext cx="5183188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1/31/23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:a16="http://schemas.microsoft.com/office/drawing/2014/main" id="{F634C457-AEBF-47D7-9200-BAD05D138B1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3439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704" y="1728216"/>
            <a:ext cx="7781544" cy="3392424"/>
          </a:xfrm>
        </p:spPr>
        <p:txBody>
          <a:bodyPr>
            <a:normAutofit/>
          </a:bodyPr>
          <a:lstStyle>
            <a:lvl1pPr algn="ctr">
              <a:defRPr sz="7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1/31/23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:a16="http://schemas.microsoft.com/office/drawing/2014/main" id="{17F03060-85EC-4182-8C18-C6EE0D373E4B}"/>
              </a:ext>
            </a:extLst>
          </p:cNvPr>
          <p:cNvSpPr/>
          <p:nvPr/>
        </p:nvSpPr>
        <p:spPr>
          <a:xfrm>
            <a:off x="3974206" y="51268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9377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1/31/23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138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1/31/23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670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1/31/23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351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1/31/23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762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11" r:id="rId6"/>
    <p:sldLayoutId id="2147483706" r:id="rId7"/>
    <p:sldLayoutId id="2147483707" r:id="rId8"/>
    <p:sldLayoutId id="2147483708" r:id="rId9"/>
    <p:sldLayoutId id="2147483710" r:id="rId10"/>
    <p:sldLayoutId id="2147483709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philonedtech.com/post-conference-lms-market-news/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honline.hawaii.edu/uh-lms-review/vendors" TargetMode="External"/><Relationship Id="rId7" Type="http://schemas.openxmlformats.org/officeDocument/2006/relationships/hyperlink" Target="https://www.uhonline.hawaii.edu/uh-lms-review/faqs" TargetMode="External"/><Relationship Id="rId2" Type="http://schemas.openxmlformats.org/officeDocument/2006/relationships/hyperlink" Target="https://www.uhonline.hawaii.edu/uh-lms-review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uhonline.hawaii.edu/uh-lms-review/town-hall-sessions" TargetMode="External"/><Relationship Id="rId5" Type="http://schemas.openxmlformats.org/officeDocument/2006/relationships/hyperlink" Target="https://www.uhonline.hawaii.edu/uh-lms-review/evaluators" TargetMode="External"/><Relationship Id="rId4" Type="http://schemas.openxmlformats.org/officeDocument/2006/relationships/hyperlink" Target="https://www.uhonline.hawaii.edu/uh-lms-review/tea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B7AD9F6-8CE7-4299-8FC6-328F4DCD3F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6811D3C-47D7-7674-5592-3ECF40BD16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97762" y="640080"/>
            <a:ext cx="6251110" cy="3566160"/>
          </a:xfrm>
        </p:spPr>
        <p:txBody>
          <a:bodyPr anchor="b">
            <a:normAutofit/>
          </a:bodyPr>
          <a:lstStyle/>
          <a:p>
            <a:r>
              <a:rPr lang="en-US" dirty="0"/>
              <a:t>LMS Review Process</a:t>
            </a:r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F49775AF-8896-43EE-92C6-83497D6DC5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12862" y="4409267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rgbClr val="814DC3"/>
          </a:solidFill>
          <a:ln w="38100" cap="rnd">
            <a:solidFill>
              <a:srgbClr val="814DC3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C6B5A1E-5A0E-3ADF-ADAA-CC570F19119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2089"/>
          <a:stretch/>
        </p:blipFill>
        <p:spPr>
          <a:xfrm>
            <a:off x="1" y="10"/>
            <a:ext cx="4657344" cy="6857990"/>
          </a:xfrm>
          <a:custGeom>
            <a:avLst/>
            <a:gdLst/>
            <a:ahLst/>
            <a:cxnLst/>
            <a:rect l="l" t="t" r="r" b="b"/>
            <a:pathLst>
              <a:path w="4657344" h="6858000">
                <a:moveTo>
                  <a:pt x="0" y="0"/>
                </a:moveTo>
                <a:lnTo>
                  <a:pt x="3429755" y="0"/>
                </a:lnTo>
                <a:lnTo>
                  <a:pt x="3526016" y="148742"/>
                </a:lnTo>
                <a:cubicBezTo>
                  <a:pt x="3657740" y="365513"/>
                  <a:pt x="3777402" y="589569"/>
                  <a:pt x="3886489" y="819975"/>
                </a:cubicBezTo>
                <a:cubicBezTo>
                  <a:pt x="3891856" y="833492"/>
                  <a:pt x="3900663" y="845393"/>
                  <a:pt x="3912049" y="854514"/>
                </a:cubicBezTo>
                <a:cubicBezTo>
                  <a:pt x="3897352" y="819849"/>
                  <a:pt x="3883037" y="784928"/>
                  <a:pt x="3868083" y="750263"/>
                </a:cubicBezTo>
                <a:cubicBezTo>
                  <a:pt x="3806989" y="608712"/>
                  <a:pt x="3742478" y="469145"/>
                  <a:pt x="3674155" y="331786"/>
                </a:cubicBezTo>
                <a:lnTo>
                  <a:pt x="3496656" y="0"/>
                </a:lnTo>
                <a:lnTo>
                  <a:pt x="3554371" y="0"/>
                </a:lnTo>
                <a:lnTo>
                  <a:pt x="3661621" y="196614"/>
                </a:lnTo>
                <a:cubicBezTo>
                  <a:pt x="3856899" y="573253"/>
                  <a:pt x="4021071" y="966066"/>
                  <a:pt x="4161279" y="1371196"/>
                </a:cubicBezTo>
                <a:cubicBezTo>
                  <a:pt x="4379525" y="2007265"/>
                  <a:pt x="4530141" y="2664286"/>
                  <a:pt x="4610660" y="3331516"/>
                </a:cubicBezTo>
                <a:cubicBezTo>
                  <a:pt x="4652837" y="3672965"/>
                  <a:pt x="4671625" y="4013908"/>
                  <a:pt x="4645040" y="4357388"/>
                </a:cubicBezTo>
                <a:cubicBezTo>
                  <a:pt x="4613599" y="4758899"/>
                  <a:pt x="4566181" y="5157998"/>
                  <a:pt x="4485789" y="5552906"/>
                </a:cubicBezTo>
                <a:cubicBezTo>
                  <a:pt x="4397121" y="5988893"/>
                  <a:pt x="4276748" y="6414594"/>
                  <a:pt x="4117769" y="6828295"/>
                </a:cubicBezTo>
                <a:lnTo>
                  <a:pt x="4105288" y="6858000"/>
                </a:lnTo>
                <a:lnTo>
                  <a:pt x="4052520" y="6858000"/>
                </a:lnTo>
                <a:lnTo>
                  <a:pt x="4059369" y="6841549"/>
                </a:lnTo>
                <a:cubicBezTo>
                  <a:pt x="4147276" y="6614016"/>
                  <a:pt x="4224193" y="6380817"/>
                  <a:pt x="4291518" y="6142729"/>
                </a:cubicBezTo>
                <a:cubicBezTo>
                  <a:pt x="4350055" y="5935370"/>
                  <a:pt x="4393256" y="5723695"/>
                  <a:pt x="4443357" y="5513923"/>
                </a:cubicBezTo>
                <a:cubicBezTo>
                  <a:pt x="4444541" y="5502788"/>
                  <a:pt x="4445137" y="5491601"/>
                  <a:pt x="4445146" y="5480401"/>
                </a:cubicBezTo>
                <a:cubicBezTo>
                  <a:pt x="4408465" y="5607635"/>
                  <a:pt x="4379196" y="5719759"/>
                  <a:pt x="4344559" y="5830359"/>
                </a:cubicBezTo>
                <a:cubicBezTo>
                  <a:pt x="4254261" y="6118381"/>
                  <a:pt x="4150112" y="6398531"/>
                  <a:pt x="4031702" y="6670527"/>
                </a:cubicBezTo>
                <a:lnTo>
                  <a:pt x="3943824" y="6858000"/>
                </a:lnTo>
                <a:lnTo>
                  <a:pt x="0" y="6858000"/>
                </a:lnTo>
                <a:close/>
              </a:path>
            </a:pathLst>
          </a:custGeom>
        </p:spPr>
      </p:pic>
      <p:pic>
        <p:nvPicPr>
          <p:cNvPr id="6" name="Picture 5" descr="IT All Campus Workshop ">
            <a:extLst>
              <a:ext uri="{FF2B5EF4-FFF2-40B4-BE49-F238E27FC236}">
                <a16:creationId xmlns:a16="http://schemas.microsoft.com/office/drawing/2014/main" id="{7E9F5D9A-E610-D32A-6247-0DAA40ACC3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46034" y="4636008"/>
            <a:ext cx="3810000" cy="210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19621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6">
            <a:extLst>
              <a:ext uri="{FF2B5EF4-FFF2-40B4-BE49-F238E27FC236}">
                <a16:creationId xmlns:a16="http://schemas.microsoft.com/office/drawing/2014/main" id="{DA381740-063A-41A4-836D-85D14980EE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 useBgFill="1">
        <p:nvSpPr>
          <p:cNvPr id="34" name="Rectangle 33">
            <a:extLst>
              <a:ext uri="{FF2B5EF4-FFF2-40B4-BE49-F238E27FC236}">
                <a16:creationId xmlns:a16="http://schemas.microsoft.com/office/drawing/2014/main" id="{168AB93A-48BC-4C25-A3AD-C17B5A682A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2578E53-A83D-5D5E-0F6E-2E9E8F0E93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98581" y="643467"/>
            <a:ext cx="3562483" cy="3569241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4900" dirty="0"/>
              <a:t>Higher Ed LMS Implementations Per Year North America and EUROPE</a:t>
            </a:r>
          </a:p>
        </p:txBody>
      </p:sp>
      <p:sp>
        <p:nvSpPr>
          <p:cNvPr id="36" name="Rectangle 6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05874" y="4409267"/>
            <a:ext cx="3242551" cy="27432"/>
          </a:xfrm>
          <a:custGeom>
            <a:avLst/>
            <a:gdLst>
              <a:gd name="connsiteX0" fmla="*/ 0 w 3242551"/>
              <a:gd name="connsiteY0" fmla="*/ 0 h 27432"/>
              <a:gd name="connsiteX1" fmla="*/ 616085 w 3242551"/>
              <a:gd name="connsiteY1" fmla="*/ 0 h 27432"/>
              <a:gd name="connsiteX2" fmla="*/ 1264595 w 3242551"/>
              <a:gd name="connsiteY2" fmla="*/ 0 h 27432"/>
              <a:gd name="connsiteX3" fmla="*/ 1945531 w 3242551"/>
              <a:gd name="connsiteY3" fmla="*/ 0 h 27432"/>
              <a:gd name="connsiteX4" fmla="*/ 2626466 w 3242551"/>
              <a:gd name="connsiteY4" fmla="*/ 0 h 27432"/>
              <a:gd name="connsiteX5" fmla="*/ 3242551 w 3242551"/>
              <a:gd name="connsiteY5" fmla="*/ 0 h 27432"/>
              <a:gd name="connsiteX6" fmla="*/ 3242551 w 3242551"/>
              <a:gd name="connsiteY6" fmla="*/ 27432 h 27432"/>
              <a:gd name="connsiteX7" fmla="*/ 2529190 w 3242551"/>
              <a:gd name="connsiteY7" fmla="*/ 27432 h 27432"/>
              <a:gd name="connsiteX8" fmla="*/ 1815829 w 3242551"/>
              <a:gd name="connsiteY8" fmla="*/ 27432 h 27432"/>
              <a:gd name="connsiteX9" fmla="*/ 1167318 w 3242551"/>
              <a:gd name="connsiteY9" fmla="*/ 27432 h 27432"/>
              <a:gd name="connsiteX10" fmla="*/ 0 w 3242551"/>
              <a:gd name="connsiteY10" fmla="*/ 27432 h 27432"/>
              <a:gd name="connsiteX11" fmla="*/ 0 w 3242551"/>
              <a:gd name="connsiteY11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42551" h="27432" fill="none" extrusionOk="0">
                <a:moveTo>
                  <a:pt x="0" y="0"/>
                </a:moveTo>
                <a:cubicBezTo>
                  <a:pt x="194108" y="-30346"/>
                  <a:pt x="476260" y="9901"/>
                  <a:pt x="616085" y="0"/>
                </a:cubicBezTo>
                <a:cubicBezTo>
                  <a:pt x="755911" y="-9901"/>
                  <a:pt x="955441" y="-31994"/>
                  <a:pt x="1264595" y="0"/>
                </a:cubicBezTo>
                <a:cubicBezTo>
                  <a:pt x="1573749" y="31994"/>
                  <a:pt x="1618785" y="-7447"/>
                  <a:pt x="1945531" y="0"/>
                </a:cubicBezTo>
                <a:cubicBezTo>
                  <a:pt x="2272277" y="7447"/>
                  <a:pt x="2390625" y="1646"/>
                  <a:pt x="2626466" y="0"/>
                </a:cubicBezTo>
                <a:cubicBezTo>
                  <a:pt x="2862308" y="-1646"/>
                  <a:pt x="3064770" y="5184"/>
                  <a:pt x="3242551" y="0"/>
                </a:cubicBezTo>
                <a:cubicBezTo>
                  <a:pt x="3241385" y="7395"/>
                  <a:pt x="3242596" y="21864"/>
                  <a:pt x="3242551" y="27432"/>
                </a:cubicBezTo>
                <a:cubicBezTo>
                  <a:pt x="3023282" y="59750"/>
                  <a:pt x="2875833" y="36030"/>
                  <a:pt x="2529190" y="27432"/>
                </a:cubicBezTo>
                <a:cubicBezTo>
                  <a:pt x="2182547" y="18834"/>
                  <a:pt x="2011286" y="10066"/>
                  <a:pt x="1815829" y="27432"/>
                </a:cubicBezTo>
                <a:cubicBezTo>
                  <a:pt x="1620372" y="44798"/>
                  <a:pt x="1410011" y="-1058"/>
                  <a:pt x="1167318" y="27432"/>
                </a:cubicBezTo>
                <a:cubicBezTo>
                  <a:pt x="924625" y="55922"/>
                  <a:pt x="241931" y="85033"/>
                  <a:pt x="0" y="27432"/>
                </a:cubicBezTo>
                <a:cubicBezTo>
                  <a:pt x="-503" y="20663"/>
                  <a:pt x="1168" y="5855"/>
                  <a:pt x="0" y="0"/>
                </a:cubicBezTo>
                <a:close/>
              </a:path>
              <a:path w="3242551" h="27432" stroke="0" extrusionOk="0">
                <a:moveTo>
                  <a:pt x="0" y="0"/>
                </a:moveTo>
                <a:cubicBezTo>
                  <a:pt x="292987" y="-12051"/>
                  <a:pt x="313221" y="-4437"/>
                  <a:pt x="616085" y="0"/>
                </a:cubicBezTo>
                <a:cubicBezTo>
                  <a:pt x="918950" y="4437"/>
                  <a:pt x="1001475" y="-7765"/>
                  <a:pt x="1167318" y="0"/>
                </a:cubicBezTo>
                <a:cubicBezTo>
                  <a:pt x="1333161" y="7765"/>
                  <a:pt x="1642740" y="34995"/>
                  <a:pt x="1880680" y="0"/>
                </a:cubicBezTo>
                <a:cubicBezTo>
                  <a:pt x="2118620" y="-34995"/>
                  <a:pt x="2326628" y="756"/>
                  <a:pt x="2496764" y="0"/>
                </a:cubicBezTo>
                <a:cubicBezTo>
                  <a:pt x="2666900" y="-756"/>
                  <a:pt x="2887316" y="25599"/>
                  <a:pt x="3242551" y="0"/>
                </a:cubicBezTo>
                <a:cubicBezTo>
                  <a:pt x="3242744" y="12649"/>
                  <a:pt x="3241563" y="17989"/>
                  <a:pt x="3242551" y="27432"/>
                </a:cubicBezTo>
                <a:cubicBezTo>
                  <a:pt x="3008998" y="-2757"/>
                  <a:pt x="2799879" y="44559"/>
                  <a:pt x="2594041" y="27432"/>
                </a:cubicBezTo>
                <a:cubicBezTo>
                  <a:pt x="2388203" y="10306"/>
                  <a:pt x="2212925" y="-2221"/>
                  <a:pt x="1880680" y="27432"/>
                </a:cubicBezTo>
                <a:cubicBezTo>
                  <a:pt x="1548435" y="57085"/>
                  <a:pt x="1523943" y="37041"/>
                  <a:pt x="1329446" y="27432"/>
                </a:cubicBezTo>
                <a:cubicBezTo>
                  <a:pt x="1134949" y="17823"/>
                  <a:pt x="919920" y="28299"/>
                  <a:pt x="680936" y="27432"/>
                </a:cubicBezTo>
                <a:cubicBezTo>
                  <a:pt x="441952" y="26566"/>
                  <a:pt x="273000" y="57219"/>
                  <a:pt x="0" y="27432"/>
                </a:cubicBezTo>
                <a:cubicBezTo>
                  <a:pt x="1300" y="19678"/>
                  <a:pt x="-86" y="12044"/>
                  <a:pt x="0" y="0"/>
                </a:cubicBezTo>
                <a:close/>
              </a:path>
            </a:pathLst>
          </a:custGeom>
          <a:solidFill>
            <a:srgbClr val="814DC3"/>
          </a:solidFill>
          <a:ln w="38100" cap="rnd">
            <a:solidFill>
              <a:srgbClr val="814DC3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 descr="Graph showing higher ed LMS implementations per year in North American and Europe from 1998 through 2022. In 2022 Canvas had 36% of the new market, D2L had 55% of the new market.">
            <a:extLst>
              <a:ext uri="{FF2B5EF4-FFF2-40B4-BE49-F238E27FC236}">
                <a16:creationId xmlns:a16="http://schemas.microsoft.com/office/drawing/2014/main" id="{C6D28D27-1A38-6DB8-68E4-EAAB71F1644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0040" y="655693"/>
            <a:ext cx="7214616" cy="551918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A2D0809-B0E6-E9B6-DD2E-0675320643DB}"/>
              </a:ext>
            </a:extLst>
          </p:cNvPr>
          <p:cNvSpPr txBox="1"/>
          <p:nvPr/>
        </p:nvSpPr>
        <p:spPr>
          <a:xfrm>
            <a:off x="506627" y="6314303"/>
            <a:ext cx="69692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3"/>
              </a:rPr>
              <a:t>Post-Conference LMS Market News by Phil Hill November 6, 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24791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ABAD5-D204-943F-8169-B3C40507BB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LMS Review Website </a:t>
            </a:r>
            <a:br>
              <a:rPr lang="en-US" dirty="0"/>
            </a:br>
            <a:r>
              <a:rPr lang="en-US" dirty="0"/>
              <a:t> </a:t>
            </a:r>
            <a:r>
              <a:rPr lang="en-US" dirty="0">
                <a:hlinkClick r:id="rId2"/>
              </a:rPr>
              <a:t>https://</a:t>
            </a:r>
            <a:r>
              <a:rPr lang="en-US" dirty="0" err="1">
                <a:hlinkClick r:id="rId2"/>
              </a:rPr>
              <a:t>www.uhonline.hawaii.edu</a:t>
            </a:r>
            <a:r>
              <a:rPr lang="en-US" dirty="0">
                <a:hlinkClick r:id="rId2"/>
              </a:rPr>
              <a:t>/uh-</a:t>
            </a:r>
            <a:r>
              <a:rPr lang="en-US" dirty="0" err="1">
                <a:hlinkClick r:id="rId2"/>
              </a:rPr>
              <a:t>lms</a:t>
            </a:r>
            <a:r>
              <a:rPr lang="en-US" dirty="0">
                <a:hlinkClick r:id="rId2"/>
              </a:rPr>
              <a:t>-review/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CB2A38-D131-3C51-308A-803D5957B7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3"/>
              </a:rPr>
              <a:t>LMS Vendors </a:t>
            </a:r>
            <a:r>
              <a:rPr lang="en-US" dirty="0"/>
              <a:t>– Recordings available from faculty and student demonstrations</a:t>
            </a:r>
          </a:p>
          <a:p>
            <a:r>
              <a:rPr lang="en-US" dirty="0">
                <a:hlinkClick r:id="rId4"/>
              </a:rPr>
              <a:t>LMS Review Team Roster</a:t>
            </a:r>
            <a:r>
              <a:rPr lang="en-US" dirty="0"/>
              <a:t> – Student, Faculty, and ID representation across all ten campuses</a:t>
            </a:r>
          </a:p>
          <a:p>
            <a:r>
              <a:rPr lang="en-US" dirty="0">
                <a:hlinkClick r:id="rId5"/>
              </a:rPr>
              <a:t>UH LMS Evaluators </a:t>
            </a:r>
            <a:r>
              <a:rPr lang="en-US" dirty="0"/>
              <a:t> - Sign-up by Friday, February 3, 2023)</a:t>
            </a:r>
          </a:p>
          <a:p>
            <a:r>
              <a:rPr lang="en-US" dirty="0">
                <a:hlinkClick r:id="rId6"/>
              </a:rPr>
              <a:t>Town Hall Sessions </a:t>
            </a:r>
            <a:r>
              <a:rPr lang="en-US" dirty="0"/>
              <a:t> - Six sessions to choose from Feb. 6-24, 2023)</a:t>
            </a:r>
          </a:p>
          <a:p>
            <a:r>
              <a:rPr lang="en-US" dirty="0">
                <a:hlinkClick r:id="rId7"/>
              </a:rPr>
              <a:t>FAQs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1618155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yVTI">
  <a:themeElements>
    <a:clrScheme name="AnalogousFromRegularSeedRightStep">
      <a:dk1>
        <a:srgbClr val="000000"/>
      </a:dk1>
      <a:lt1>
        <a:srgbClr val="FFFFFF"/>
      </a:lt1>
      <a:dk2>
        <a:srgbClr val="41242D"/>
      </a:dk2>
      <a:lt2>
        <a:srgbClr val="E5E8E2"/>
      </a:lt2>
      <a:accent1>
        <a:srgbClr val="814DC3"/>
      </a:accent1>
      <a:accent2>
        <a:srgbClr val="A03BB1"/>
      </a:accent2>
      <a:accent3>
        <a:srgbClr val="C34DA3"/>
      </a:accent3>
      <a:accent4>
        <a:srgbClr val="B13B60"/>
      </a:accent4>
      <a:accent5>
        <a:srgbClr val="C3594D"/>
      </a:accent5>
      <a:accent6>
        <a:srgbClr val="B1793B"/>
      </a:accent6>
      <a:hlink>
        <a:srgbClr val="658F2F"/>
      </a:hlink>
      <a:folHlink>
        <a:srgbClr val="7F7F7F"/>
      </a:folHlink>
    </a:clrScheme>
    <a:fontScheme name="Custom 2">
      <a:majorFont>
        <a:latin typeface="The Serif Hand Black"/>
        <a:ea typeface=""/>
        <a:cs typeface=""/>
      </a:majorFont>
      <a:minorFont>
        <a:latin typeface="The Hand Bol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96</Words>
  <Application>Microsoft Macintosh PowerPoint</Application>
  <PresentationFormat>Widescreen</PresentationFormat>
  <Paragraphs>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The Hand Bold</vt:lpstr>
      <vt:lpstr>The Serif Hand Black</vt:lpstr>
      <vt:lpstr>SketchyVTI</vt:lpstr>
      <vt:lpstr>LMS Review Process</vt:lpstr>
      <vt:lpstr>Higher Ed LMS Implementations Per Year North America and EUROPE</vt:lpstr>
      <vt:lpstr>LMS Review Website   https://www.uhonline.hawaii.edu/uh-lms-review/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LMS Review Process</dc:title>
  <dc:creator>Gloria Niles</dc:creator>
  <cp:lastModifiedBy>Gloria Niles</cp:lastModifiedBy>
  <cp:revision>1</cp:revision>
  <dcterms:created xsi:type="dcterms:W3CDTF">2023-01-31T23:44:41Z</dcterms:created>
  <dcterms:modified xsi:type="dcterms:W3CDTF">2023-02-01T00:04:53Z</dcterms:modified>
</cp:coreProperties>
</file>