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5" name="Shape 6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Palatino Linotype"/>
      </a:defRPr>
    </a:lvl1pPr>
    <a:lvl2pPr indent="228600" latinLnBrk="0">
      <a:defRPr sz="1200">
        <a:latin typeface="+mj-lt"/>
        <a:ea typeface="+mj-ea"/>
        <a:cs typeface="+mj-cs"/>
        <a:sym typeface="Palatino Linotype"/>
      </a:defRPr>
    </a:lvl2pPr>
    <a:lvl3pPr indent="457200" latinLnBrk="0">
      <a:defRPr sz="1200">
        <a:latin typeface="+mj-lt"/>
        <a:ea typeface="+mj-ea"/>
        <a:cs typeface="+mj-cs"/>
        <a:sym typeface="Palatino Linotype"/>
      </a:defRPr>
    </a:lvl3pPr>
    <a:lvl4pPr indent="685800" latinLnBrk="0">
      <a:defRPr sz="1200">
        <a:latin typeface="+mj-lt"/>
        <a:ea typeface="+mj-ea"/>
        <a:cs typeface="+mj-cs"/>
        <a:sym typeface="Palatino Linotype"/>
      </a:defRPr>
    </a:lvl4pPr>
    <a:lvl5pPr indent="914400" latinLnBrk="0">
      <a:defRPr sz="1200">
        <a:latin typeface="+mj-lt"/>
        <a:ea typeface="+mj-ea"/>
        <a:cs typeface="+mj-cs"/>
        <a:sym typeface="Palatino Linotype"/>
      </a:defRPr>
    </a:lvl5pPr>
    <a:lvl6pPr indent="1143000" latinLnBrk="0">
      <a:defRPr sz="1200">
        <a:latin typeface="+mj-lt"/>
        <a:ea typeface="+mj-ea"/>
        <a:cs typeface="+mj-cs"/>
        <a:sym typeface="Palatino Linotype"/>
      </a:defRPr>
    </a:lvl6pPr>
    <a:lvl7pPr indent="1371600" latinLnBrk="0">
      <a:defRPr sz="1200">
        <a:latin typeface="+mj-lt"/>
        <a:ea typeface="+mj-ea"/>
        <a:cs typeface="+mj-cs"/>
        <a:sym typeface="Palatino Linotype"/>
      </a:defRPr>
    </a:lvl7pPr>
    <a:lvl8pPr indent="1600200" latinLnBrk="0">
      <a:defRPr sz="1200">
        <a:latin typeface="+mj-lt"/>
        <a:ea typeface="+mj-ea"/>
        <a:cs typeface="+mj-cs"/>
        <a:sym typeface="Palatino Linotype"/>
      </a:defRPr>
    </a:lvl8pPr>
    <a:lvl9pPr indent="1828800" latinLnBrk="0">
      <a:defRPr sz="1200">
        <a:latin typeface="+mj-lt"/>
        <a:ea typeface="+mj-ea"/>
        <a:cs typeface="+mj-cs"/>
        <a:sym typeface="Palatino Linotyp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Text"/>
          <p:cNvSpPr txBox="1"/>
          <p:nvPr>
            <p:ph type="title"/>
          </p:nvPr>
        </p:nvSpPr>
        <p:spPr>
          <a:xfrm>
            <a:off x="914400" y="2130427"/>
            <a:ext cx="10363200" cy="1470026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4" name="Body Level One…"/>
          <p:cNvSpPr txBox="1"/>
          <p:nvPr>
            <p:ph type="body" sz="quarter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2" name="Body Level One…"/>
          <p:cNvSpPr txBox="1"/>
          <p:nvPr>
            <p:ph type="body"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1" name="Body Level One…"/>
          <p:cNvSpPr txBox="1"/>
          <p:nvPr>
            <p:ph type="body" sz="quarter" idx="1"/>
          </p:nvPr>
        </p:nvSpPr>
        <p:spPr>
          <a:xfrm>
            <a:off x="609600" y="1535112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  <a:lvl2pPr marL="0" indent="457200">
              <a:spcBef>
                <a:spcPts val="500"/>
              </a:spcBef>
              <a:buSzTx/>
              <a:buFontTx/>
              <a:buNone/>
              <a:defRPr b="1" sz="2400"/>
            </a:lvl2pPr>
            <a:lvl3pPr marL="0" indent="914400">
              <a:spcBef>
                <a:spcPts val="500"/>
              </a:spcBef>
              <a:buSzTx/>
              <a:buFontTx/>
              <a:buNone/>
              <a:defRPr b="1" sz="2400"/>
            </a:lvl3pPr>
            <a:lvl4pPr marL="0" indent="1371600">
              <a:spcBef>
                <a:spcPts val="500"/>
              </a:spcBef>
              <a:buSzTx/>
              <a:buFontTx/>
              <a:buNone/>
              <a:defRPr b="1" sz="2400"/>
            </a:lvl4pPr>
            <a:lvl5pPr marL="0" indent="1828800">
              <a:spcBef>
                <a:spcPts val="500"/>
              </a:spcBef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Text Placeholder 4"/>
          <p:cNvSpPr/>
          <p:nvPr>
            <p:ph type="body" sz="quarter" idx="13"/>
          </p:nvPr>
        </p:nvSpPr>
        <p:spPr>
          <a:xfrm>
            <a:off x="6193368" y="1535112"/>
            <a:ext cx="5389034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b="1" sz="2400"/>
            </a:pPr>
          </a:p>
        </p:txBody>
      </p:sp>
      <p:sp>
        <p:nvSpPr>
          <p:cNvPr id="4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gradFill flip="none" rotWithShape="1">
          <a:gsLst>
            <a:gs pos="81529">
              <a:srgbClr val="404040"/>
            </a:gs>
            <a:gs pos="90264">
              <a:srgbClr val="9F9F9F"/>
            </a:gs>
            <a:gs pos="100000">
              <a:srgbClr val="FFFFFF"/>
            </a:gs>
          </a:gsLst>
          <a:lin ang="13677162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1.tif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gradFill flip="none" rotWithShape="1">
          <a:gsLst>
            <a:gs pos="85000">
              <a:srgbClr val="404040"/>
            </a:gs>
            <a:gs pos="100000">
              <a:srgbClr val="FFFFFF"/>
            </a:gs>
          </a:gsLst>
          <a:lin ang="1404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09424" y="47448"/>
            <a:ext cx="964654" cy="964654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/>
          <p:nvPr>
            <p:ph type="title"/>
          </p:nvPr>
        </p:nvSpPr>
        <p:spPr>
          <a:xfrm>
            <a:off x="609600" y="274638"/>
            <a:ext cx="109728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3293" y="47448"/>
            <a:ext cx="1668951" cy="964654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lide Number"/>
          <p:cNvSpPr txBox="1"/>
          <p:nvPr>
            <p:ph type="sldNum" sz="quarter" idx="2"/>
          </p:nvPr>
        </p:nvSpPr>
        <p:spPr>
          <a:xfrm>
            <a:off x="11318418" y="6404295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</p:sldLayoutIdLst>
  <p:transition xmlns:p14="http://schemas.microsoft.com/office/powerpoint/2010/main" spd="med" advClick="1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tif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le 1"/>
          <p:cNvSpPr txBox="1"/>
          <p:nvPr>
            <p:ph type="title"/>
          </p:nvPr>
        </p:nvSpPr>
        <p:spPr>
          <a:xfrm>
            <a:off x="500742" y="2996065"/>
            <a:ext cx="10972801" cy="1143001"/>
          </a:xfrm>
          <a:prstGeom prst="rect">
            <a:avLst/>
          </a:prstGeom>
        </p:spPr>
        <p:txBody>
          <a:bodyPr/>
          <a:lstStyle>
            <a:lvl1pPr>
              <a:defRPr b="1" sz="4800">
                <a:solidFill>
                  <a:srgbClr val="F2F2F2"/>
                </a:solidFill>
                <a:effectLst>
                  <a:outerShdw sx="100000" sy="100000" kx="0" ky="0" algn="b" rotWithShape="0" blurRad="50800" dist="38100" dir="5400000">
                    <a:srgbClr val="000000">
                      <a:alpha val="40000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2018 Network Updates</a:t>
            </a:r>
          </a:p>
        </p:txBody>
      </p:sp>
      <p:sp>
        <p:nvSpPr>
          <p:cNvPr id="68" name="Title 1"/>
          <p:cNvSpPr txBox="1"/>
          <p:nvPr/>
        </p:nvSpPr>
        <p:spPr>
          <a:xfrm>
            <a:off x="500742" y="5066165"/>
            <a:ext cx="10972801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 algn="ctr" defTabSz="457200">
              <a:defRPr b="1">
                <a:solidFill>
                  <a:srgbClr val="F2F2F2"/>
                </a:solidFill>
                <a:effectLst>
                  <a:outerShdw sx="100000" sy="100000" kx="0" ky="0" algn="b" rotWithShape="0" blurRad="50800" dist="38100" dir="5400000">
                    <a:srgbClr val="000000">
                      <a:alpha val="40000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chris zane</a:t>
            </a:r>
          </a:p>
          <a:p>
            <a:pPr algn="ctr" defTabSz="457200">
              <a:defRPr b="1">
                <a:solidFill>
                  <a:srgbClr val="F2F2F2"/>
                </a:solidFill>
                <a:effectLst>
                  <a:outerShdw sx="100000" sy="100000" kx="0" ky="0" algn="b" rotWithShape="0" blurRad="50800" dist="38100" dir="5400000">
                    <a:srgbClr val="000000">
                      <a:alpha val="40000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czane@hawaii.edu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4500">
                <a:solidFill>
                  <a:srgbClr val="F2F2F2"/>
                </a:solidFill>
                <a:effectLst>
                  <a:outerShdw sx="100000" sy="100000" kx="0" ky="0" algn="b" rotWithShape="0" blurRad="50800" dist="38100" dir="5400000">
                    <a:srgbClr val="000000">
                      <a:alpha val="40000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Interisland Upgrades</a:t>
            </a:r>
          </a:p>
        </p:txBody>
      </p:sp>
      <p:pic>
        <p:nvPicPr>
          <p:cNvPr id="71" name="interisland map.pdf" descr="interisland map.pdf"/>
          <p:cNvPicPr>
            <a:picLocks noChangeAspect="1"/>
          </p:cNvPicPr>
          <p:nvPr/>
        </p:nvPicPr>
        <p:blipFill>
          <a:blip r:embed="rId2">
            <a:extLst/>
          </a:blip>
          <a:srcRect l="3286" t="4967" r="45526" b="4967"/>
          <a:stretch>
            <a:fillRect/>
          </a:stretch>
        </p:blipFill>
        <p:spPr>
          <a:xfrm>
            <a:off x="5783371" y="2108191"/>
            <a:ext cx="6240735" cy="401610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16200000">
              <a:srgbClr val="000000">
                <a:alpha val="70000"/>
              </a:srgbClr>
            </a:outerShdw>
          </a:effectLst>
        </p:spPr>
      </p:pic>
      <p:sp>
        <p:nvSpPr>
          <p:cNvPr id="72" name="TextBox 2"/>
          <p:cNvSpPr txBox="1"/>
          <p:nvPr/>
        </p:nvSpPr>
        <p:spPr>
          <a:xfrm>
            <a:off x="314729" y="1915144"/>
            <a:ext cx="5365552" cy="4351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22250" indent="-222250">
              <a:spcBef>
                <a:spcPts val="1000"/>
              </a:spcBef>
              <a:buSzPct val="100000"/>
              <a:buFont typeface="Arial"/>
              <a:buChar char="•"/>
              <a:defRPr b="1" sz="2000">
                <a:solidFill>
                  <a:srgbClr val="F2F2F2"/>
                </a:solidFill>
                <a:effectLst>
                  <a:outerShdw sx="100000" sy="100000" kx="0" ky="0" algn="b" rotWithShape="0" blurRad="50800" dist="38100" dir="5400000">
                    <a:srgbClr val="000000">
                      <a:alpha val="40000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Fall 2017 : Upgraded Interisland capacity, Shared with ETS</a:t>
            </a:r>
          </a:p>
          <a:p>
            <a:pPr lvl="1" marL="838200" indent="-381000">
              <a:spcBef>
                <a:spcPts val="300"/>
              </a:spcBef>
              <a:buSzPct val="100000"/>
              <a:buFont typeface="Arial"/>
              <a:buChar char="•"/>
              <a:defRPr b="1" sz="1600">
                <a:solidFill>
                  <a:srgbClr val="F2F2F2"/>
                </a:solidFill>
                <a:effectLst>
                  <a:outerShdw sx="100000" sy="100000" kx="0" ky="0" algn="b" rotWithShape="0" blurRad="50800" dist="38100" dir="5400000">
                    <a:srgbClr val="000000">
                      <a:alpha val="40000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200 Gbps : Oahu - Maui - Big Island</a:t>
            </a:r>
          </a:p>
          <a:p>
            <a:pPr lvl="1" marL="838200" indent="-381000">
              <a:spcBef>
                <a:spcPts val="500"/>
              </a:spcBef>
              <a:buSzPct val="100000"/>
              <a:buFont typeface="Arial"/>
              <a:buChar char="•"/>
              <a:defRPr b="1" sz="1600">
                <a:solidFill>
                  <a:srgbClr val="F2F2F2"/>
                </a:solidFill>
                <a:effectLst>
                  <a:outerShdw sx="100000" sy="100000" kx="0" ky="0" algn="b" rotWithShape="0" blurRad="50800" dist="38100" dir="5400000">
                    <a:srgbClr val="000000">
                      <a:alpha val="40000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100 Gbps : Oahu - Big Island</a:t>
            </a:r>
          </a:p>
          <a:p>
            <a:pPr lvl="1" marL="838200" indent="-381000">
              <a:spcBef>
                <a:spcPts val="2100"/>
              </a:spcBef>
              <a:buSzPct val="100000"/>
              <a:buFont typeface="Arial"/>
              <a:buChar char="•"/>
              <a:defRPr b="1" sz="1600">
                <a:solidFill>
                  <a:srgbClr val="F2F2F2"/>
                </a:solidFill>
                <a:effectLst>
                  <a:outerShdw sx="100000" sy="100000" kx="0" ky="0" algn="b" rotWithShape="0" blurRad="50800" dist="38100" dir="5400000">
                    <a:srgbClr val="000000">
                      <a:alpha val="40000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100 Gbps : Kalanimoku - UH Manoa</a:t>
            </a:r>
          </a:p>
          <a:p>
            <a:pPr marL="222250" indent="-222250">
              <a:spcBef>
                <a:spcPts val="2100"/>
              </a:spcBef>
              <a:buSzPct val="100000"/>
              <a:buFont typeface="Arial"/>
              <a:buChar char="•"/>
              <a:defRPr b="1" sz="2000">
                <a:solidFill>
                  <a:srgbClr val="F2F2F2"/>
                </a:solidFill>
                <a:effectLst>
                  <a:outerShdw sx="100000" sy="100000" kx="0" ky="0" algn="b" rotWithShape="0" blurRad="50800" dist="38100" dir="5400000">
                    <a:srgbClr val="000000">
                      <a:alpha val="40000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Oahu-Maui-Big Island : 40 Gbps Ring</a:t>
            </a:r>
          </a:p>
          <a:p>
            <a:pPr marL="222250" indent="-222250">
              <a:spcBef>
                <a:spcPts val="2100"/>
              </a:spcBef>
              <a:buSzPct val="100000"/>
              <a:buFont typeface="Arial"/>
              <a:buChar char="•"/>
              <a:defRPr b="1" sz="2000">
                <a:solidFill>
                  <a:srgbClr val="F2F2F2"/>
                </a:solidFill>
                <a:effectLst>
                  <a:outerShdw sx="100000" sy="100000" kx="0" ky="0" algn="b" rotWithShape="0" blurRad="50800" dist="38100" dir="5400000">
                    <a:srgbClr val="000000">
                      <a:alpha val="40000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Kauai : Dual 10 Gbps</a:t>
            </a:r>
          </a:p>
          <a:p>
            <a:pPr marL="222250" indent="-222250">
              <a:spcBef>
                <a:spcPts val="2100"/>
              </a:spcBef>
              <a:buSzPct val="100000"/>
              <a:buFont typeface="Arial"/>
              <a:buChar char="•"/>
              <a:defRPr b="1" sz="2000">
                <a:solidFill>
                  <a:srgbClr val="F2F2F2"/>
                </a:solidFill>
                <a:effectLst>
                  <a:outerShdw sx="100000" sy="100000" kx="0" ky="0" algn="b" rotWithShape="0" blurRad="50800" dist="38100" dir="5400000">
                    <a:srgbClr val="000000">
                      <a:alpha val="40000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Molokai &amp; Lanai : 10 Gbps each</a:t>
            </a:r>
          </a:p>
          <a:p>
            <a:pPr marL="222250" indent="-222250">
              <a:spcBef>
                <a:spcPts val="2100"/>
              </a:spcBef>
              <a:buSzPct val="100000"/>
              <a:buFont typeface="Arial"/>
              <a:buChar char="•"/>
              <a:defRPr b="1" sz="2000">
                <a:solidFill>
                  <a:srgbClr val="F2F2F2"/>
                </a:solidFill>
                <a:effectLst>
                  <a:outerShdw sx="100000" sy="100000" kx="0" ky="0" algn="b" rotWithShape="0" blurRad="50800" dist="38100" dir="5400000">
                    <a:srgbClr val="000000">
                      <a:alpha val="40000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Collaboration with ETS for redundant circuits from key locations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4500">
                <a:solidFill>
                  <a:srgbClr val="F2F2F2"/>
                </a:solidFill>
                <a:effectLst>
                  <a:outerShdw sx="100000" sy="100000" kx="0" ky="0" algn="b" rotWithShape="0" blurRad="50800" dist="38100" dir="5400000">
                    <a:srgbClr val="000000">
                      <a:alpha val="40000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Trans-Pacific - 100 Gbps</a:t>
            </a:r>
          </a:p>
        </p:txBody>
      </p:sp>
      <p:pic>
        <p:nvPicPr>
          <p:cNvPr id="75" name="submarinecables.pdf" descr="submarinecables.pdf"/>
          <p:cNvPicPr>
            <a:picLocks noChangeAspect="1"/>
          </p:cNvPicPr>
          <p:nvPr/>
        </p:nvPicPr>
        <p:blipFill>
          <a:blip r:embed="rId2">
            <a:extLst/>
          </a:blip>
          <a:srcRect l="3674" t="2411" r="3674" b="5274"/>
          <a:stretch>
            <a:fillRect/>
          </a:stretch>
        </p:blipFill>
        <p:spPr>
          <a:xfrm>
            <a:off x="809353" y="3121049"/>
            <a:ext cx="4674386" cy="354846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16200000">
              <a:srgbClr val="000000">
                <a:alpha val="70000"/>
              </a:srgbClr>
            </a:outerShdw>
          </a:effectLst>
        </p:spPr>
      </p:pic>
      <p:pic>
        <p:nvPicPr>
          <p:cNvPr id="7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44646" y="1470138"/>
            <a:ext cx="5196602" cy="361804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16200000">
              <a:srgbClr val="000000">
                <a:alpha val="70000"/>
              </a:srgbClr>
            </a:outerShdw>
          </a:effectLst>
        </p:spPr>
      </p:pic>
      <p:sp>
        <p:nvSpPr>
          <p:cNvPr id="77" name="TextBox 2"/>
          <p:cNvSpPr txBox="1"/>
          <p:nvPr/>
        </p:nvSpPr>
        <p:spPr>
          <a:xfrm>
            <a:off x="815534" y="1497057"/>
            <a:ext cx="5365552" cy="14683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22250" indent="-222250">
              <a:spcBef>
                <a:spcPts val="1000"/>
              </a:spcBef>
              <a:buSzPct val="100000"/>
              <a:buFont typeface="Arial"/>
              <a:buChar char="•"/>
              <a:defRPr b="1" sz="2000">
                <a:solidFill>
                  <a:srgbClr val="F2F2F2"/>
                </a:solidFill>
                <a:effectLst>
                  <a:outerShdw sx="100000" sy="100000" kx="0" ky="0" algn="b" rotWithShape="0" blurRad="50800" dist="38100" dir="5400000">
                    <a:srgbClr val="000000">
                      <a:alpha val="40000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Jan 2018 : 100 Gbps on SEA-US</a:t>
            </a:r>
          </a:p>
          <a:p>
            <a:pPr lvl="1" marL="838200" indent="-381000">
              <a:spcBef>
                <a:spcPts val="300"/>
              </a:spcBef>
              <a:buSzPct val="100000"/>
              <a:buFont typeface="Arial"/>
              <a:buChar char="•"/>
              <a:defRPr b="1" sz="1600">
                <a:solidFill>
                  <a:srgbClr val="F2F2F2"/>
                </a:solidFill>
                <a:effectLst>
                  <a:outerShdw sx="100000" sy="100000" kx="0" ky="0" algn="b" rotWithShape="0" blurRad="50800" dist="38100" dir="5400000">
                    <a:srgbClr val="000000">
                      <a:alpha val="40000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100 Gbps : UH Manoa - Los Angeles</a:t>
            </a:r>
          </a:p>
          <a:p>
            <a:pPr lvl="1" marL="838200" indent="-381000">
              <a:spcBef>
                <a:spcPts val="600"/>
              </a:spcBef>
              <a:buSzPct val="100000"/>
              <a:buFont typeface="Arial"/>
              <a:buChar char="•"/>
              <a:defRPr b="1" sz="1600">
                <a:solidFill>
                  <a:srgbClr val="F2F2F2"/>
                </a:solidFill>
                <a:effectLst>
                  <a:outerShdw sx="100000" sy="100000" kx="0" ky="0" algn="b" rotWithShape="0" blurRad="50800" dist="38100" dir="5400000">
                    <a:srgbClr val="000000">
                      <a:alpha val="40000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100 Gbps : UH Manoa - Guam</a:t>
            </a:r>
          </a:p>
          <a:p>
            <a:pPr marL="222250" indent="-222250">
              <a:spcBef>
                <a:spcPts val="1500"/>
              </a:spcBef>
              <a:buSzPct val="100000"/>
              <a:buFont typeface="Arial"/>
              <a:buChar char="•"/>
              <a:defRPr b="1" sz="2000">
                <a:solidFill>
                  <a:srgbClr val="F2F2F2"/>
                </a:solidFill>
                <a:effectLst>
                  <a:outerShdw sx="100000" sy="100000" kx="0" ky="0" algn="b" rotWithShape="0" blurRad="50800" dist="38100" dir="5400000">
                    <a:srgbClr val="000000">
                      <a:alpha val="40000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100 Gbps access to Internet2 in LA</a:t>
            </a:r>
          </a:p>
        </p:txBody>
      </p:sp>
      <p:sp>
        <p:nvSpPr>
          <p:cNvPr id="78" name="TextBox 2"/>
          <p:cNvSpPr txBox="1"/>
          <p:nvPr/>
        </p:nvSpPr>
        <p:spPr>
          <a:xfrm>
            <a:off x="6803094" y="5140685"/>
            <a:ext cx="4674394" cy="13936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22250" indent="-222250">
              <a:spcBef>
                <a:spcPts val="1000"/>
              </a:spcBef>
              <a:buSzPct val="100000"/>
              <a:buFont typeface="Arial"/>
              <a:buChar char="•"/>
              <a:defRPr b="1" sz="2000">
                <a:solidFill>
                  <a:srgbClr val="F2F2F2"/>
                </a:solidFill>
                <a:effectLst>
                  <a:outerShdw sx="100000" sy="100000" kx="0" ky="0" algn="b" rotWithShape="0" blurRad="50800" dist="38100" dir="5400000">
                    <a:srgbClr val="000000">
                      <a:alpha val="40000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GOREX - Guam Open Research &amp; Education eXchange</a:t>
            </a:r>
          </a:p>
          <a:p>
            <a:pPr lvl="1" marL="838200" indent="-381000">
              <a:spcBef>
                <a:spcPts val="500"/>
              </a:spcBef>
              <a:buSzPct val="100000"/>
              <a:buFont typeface="Arial"/>
              <a:buChar char="•"/>
              <a:defRPr b="1" sz="1600">
                <a:solidFill>
                  <a:srgbClr val="F2F2F2"/>
                </a:solidFill>
                <a:effectLst>
                  <a:outerShdw sx="100000" sy="100000" kx="0" ky="0" algn="b" rotWithShape="0" blurRad="50800" dist="38100" dir="5400000">
                    <a:srgbClr val="000000">
                      <a:alpha val="40000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Connectivity to Asia-Pacific</a:t>
            </a:r>
          </a:p>
          <a:p>
            <a:pPr lvl="1" marL="838200" indent="-381000">
              <a:spcBef>
                <a:spcPts val="500"/>
              </a:spcBef>
              <a:buSzPct val="100000"/>
              <a:buFont typeface="Arial"/>
              <a:buChar char="•"/>
              <a:defRPr b="1" sz="1600">
                <a:solidFill>
                  <a:srgbClr val="F2F2F2"/>
                </a:solidFill>
                <a:effectLst>
                  <a:outerShdw sx="100000" sy="100000" kx="0" ky="0" algn="b" rotWithShape="0" blurRad="50800" dist="38100" dir="5400000">
                    <a:srgbClr val="000000">
                      <a:alpha val="40000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University of Guam at 10 Gbps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4500">
                <a:solidFill>
                  <a:srgbClr val="F2F2F2"/>
                </a:solidFill>
                <a:effectLst>
                  <a:outerShdw sx="100000" sy="100000" kx="0" ky="0" algn="b" rotWithShape="0" blurRad="50800" dist="38100" dir="5400000">
                    <a:srgbClr val="000000">
                      <a:alpha val="40000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UH GigaPOP 100G Upgrades</a:t>
            </a:r>
          </a:p>
        </p:txBody>
      </p:sp>
      <p:sp>
        <p:nvSpPr>
          <p:cNvPr id="81" name="TextBox 2"/>
          <p:cNvSpPr txBox="1"/>
          <p:nvPr/>
        </p:nvSpPr>
        <p:spPr>
          <a:xfrm>
            <a:off x="570041" y="2423555"/>
            <a:ext cx="5645376" cy="26763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22250" indent="-222250">
              <a:spcBef>
                <a:spcPts val="1000"/>
              </a:spcBef>
              <a:buSzPct val="100000"/>
              <a:buFont typeface="Arial"/>
              <a:buChar char="•"/>
              <a:defRPr b="1" sz="2000">
                <a:solidFill>
                  <a:srgbClr val="F2F2F2"/>
                </a:solidFill>
                <a:effectLst>
                  <a:outerShdw sx="100000" sy="100000" kx="0" ky="0" algn="b" rotWithShape="0" blurRad="50800" dist="38100" dir="5400000">
                    <a:srgbClr val="000000">
                      <a:alpha val="40000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UH GigaPOP upgraded to 100 Gbps</a:t>
            </a:r>
          </a:p>
          <a:p>
            <a:pPr lvl="1" marL="838200" indent="-381000">
              <a:spcBef>
                <a:spcPts val="300"/>
              </a:spcBef>
              <a:buSzPct val="100000"/>
              <a:buFont typeface="Arial"/>
              <a:buChar char="•"/>
              <a:defRPr b="1" sz="1600">
                <a:solidFill>
                  <a:srgbClr val="F2F2F2"/>
                </a:solidFill>
                <a:effectLst>
                  <a:outerShdw sx="100000" sy="100000" kx="0" ky="0" algn="b" rotWithShape="0" blurRad="50800" dist="38100" dir="5400000">
                    <a:srgbClr val="000000">
                      <a:alpha val="40000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Internet2 (Los Angeles) @ 100 Gbps</a:t>
            </a:r>
          </a:p>
          <a:p>
            <a:pPr lvl="1" marL="838200" indent="-381000">
              <a:spcBef>
                <a:spcPts val="300"/>
              </a:spcBef>
              <a:buSzPct val="100000"/>
              <a:buFont typeface="Arial"/>
              <a:buChar char="•"/>
              <a:defRPr b="1" sz="1600">
                <a:solidFill>
                  <a:srgbClr val="F2F2F2"/>
                </a:solidFill>
                <a:effectLst>
                  <a:outerShdw sx="100000" sy="100000" kx="0" ky="0" algn="b" rotWithShape="0" blurRad="50800" dist="38100" dir="5400000">
                    <a:srgbClr val="000000">
                      <a:alpha val="40000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AARNet (Australia, Seattle) @ 100 Gbps</a:t>
            </a:r>
          </a:p>
          <a:p>
            <a:pPr lvl="1" marL="838200" indent="-381000">
              <a:spcBef>
                <a:spcPts val="300"/>
              </a:spcBef>
              <a:buSzPct val="100000"/>
              <a:buFont typeface="Arial"/>
              <a:buChar char="•"/>
              <a:defRPr b="1" sz="1600">
                <a:solidFill>
                  <a:srgbClr val="F2F2F2"/>
                </a:solidFill>
                <a:effectLst>
                  <a:outerShdw sx="100000" sy="100000" kx="0" ky="0" algn="b" rotWithShape="0" blurRad="50800" dist="38100" dir="5400000">
                    <a:srgbClr val="000000">
                      <a:alpha val="40000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GOREX (Guam) @ 100 Gbps</a:t>
            </a:r>
          </a:p>
          <a:p>
            <a:pPr lvl="1" marL="838200" indent="-381000">
              <a:spcBef>
                <a:spcPts val="300"/>
              </a:spcBef>
              <a:buSzPct val="100000"/>
              <a:buFont typeface="Arial"/>
              <a:buChar char="•"/>
              <a:defRPr b="1" sz="1600">
                <a:solidFill>
                  <a:srgbClr val="F2F2F2"/>
                </a:solidFill>
                <a:effectLst>
                  <a:outerShdw sx="100000" sy="100000" kx="0" ky="0" algn="b" rotWithShape="0" blurRad="50800" dist="38100" dir="5400000">
                    <a:srgbClr val="000000">
                      <a:alpha val="40000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10 Gbps to Seattle &amp; Los Angeles</a:t>
            </a:r>
          </a:p>
          <a:p>
            <a:pPr>
              <a:spcBef>
                <a:spcPts val="600"/>
              </a:spcBef>
              <a:defRPr b="1" sz="1600">
                <a:solidFill>
                  <a:srgbClr val="F2F2F2"/>
                </a:solidFill>
                <a:effectLst>
                  <a:outerShdw sx="100000" sy="100000" kx="0" ky="0" algn="b" rotWithShape="0" blurRad="50800" dist="38100" dir="5400000">
                    <a:srgbClr val="000000">
                      <a:alpha val="40000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marL="222250" indent="-222250">
              <a:spcBef>
                <a:spcPts val="1000"/>
              </a:spcBef>
              <a:buSzPct val="100000"/>
              <a:buFont typeface="Arial"/>
              <a:buChar char="•"/>
              <a:defRPr b="1" sz="2000">
                <a:solidFill>
                  <a:srgbClr val="F2F2F2"/>
                </a:solidFill>
                <a:effectLst>
                  <a:outerShdw sx="100000" sy="100000" kx="0" ky="0" algn="b" rotWithShape="0" blurRad="50800" dist="38100" dir="5400000">
                    <a:srgbClr val="000000">
                      <a:alpha val="40000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SciDMZ Upgraded to 100 Gbps</a:t>
            </a:r>
          </a:p>
          <a:p>
            <a:pPr lvl="1" marL="838200" indent="-381000">
              <a:buSzPct val="100000"/>
              <a:buFont typeface="Arial"/>
              <a:buChar char="•"/>
              <a:defRPr b="1" sz="1600">
                <a:solidFill>
                  <a:srgbClr val="F2F2F2"/>
                </a:solidFill>
                <a:effectLst>
                  <a:outerShdw sx="100000" sy="100000" kx="0" ky="0" algn="b" rotWithShape="0" blurRad="50800" dist="38100" dir="5400000">
                    <a:srgbClr val="000000">
                      <a:alpha val="40000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SciDMZ users access @ 10/25/40/50/100 Gbps</a:t>
            </a:r>
          </a:p>
        </p:txBody>
      </p:sp>
      <p:pic>
        <p:nvPicPr>
          <p:cNvPr id="82" name="IMG_2716.jpeg" descr="IMG_2716.jpeg"/>
          <p:cNvPicPr>
            <a:picLocks noChangeAspect="1"/>
          </p:cNvPicPr>
          <p:nvPr/>
        </p:nvPicPr>
        <p:blipFill>
          <a:blip r:embed="rId2">
            <a:extLst/>
          </a:blip>
          <a:srcRect l="30955" t="0" r="0" b="20437"/>
          <a:stretch>
            <a:fillRect/>
          </a:stretch>
        </p:blipFill>
        <p:spPr>
          <a:xfrm>
            <a:off x="6701004" y="1928222"/>
            <a:ext cx="4549813" cy="393218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162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4500">
                <a:solidFill>
                  <a:srgbClr val="F2F2F2"/>
                </a:solidFill>
                <a:effectLst>
                  <a:outerShdw sx="100000" sy="100000" kx="0" ky="0" algn="b" rotWithShape="0" blurRad="50800" dist="38100" dir="5400000">
                    <a:srgbClr val="000000">
                      <a:alpha val="40000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Annual IPv6 Plug</a:t>
            </a:r>
          </a:p>
        </p:txBody>
      </p:sp>
      <p:sp>
        <p:nvSpPr>
          <p:cNvPr id="85" name="TextBox 2"/>
          <p:cNvSpPr txBox="1"/>
          <p:nvPr/>
        </p:nvSpPr>
        <p:spPr>
          <a:xfrm>
            <a:off x="560222" y="2606653"/>
            <a:ext cx="5808627" cy="2892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22250" indent="-222250">
              <a:spcBef>
                <a:spcPts val="2100"/>
              </a:spcBef>
              <a:buSzPct val="100000"/>
              <a:buFont typeface="Arial"/>
              <a:buChar char="•"/>
              <a:defRPr b="1" sz="2000">
                <a:solidFill>
                  <a:srgbClr val="F2F2F2"/>
                </a:solidFill>
                <a:effectLst>
                  <a:outerShdw sx="100000" sy="100000" kx="0" ky="0" algn="b" rotWithShape="0" blurRad="50800" dist="38100" dir="5400000">
                    <a:srgbClr val="000000">
                      <a:alpha val="40000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Annual Reminder for IPv6</a:t>
            </a:r>
          </a:p>
          <a:p>
            <a:pPr marL="222250" indent="-222250">
              <a:spcBef>
                <a:spcPts val="2100"/>
              </a:spcBef>
              <a:buSzPct val="100000"/>
              <a:buFont typeface="Arial"/>
              <a:buChar char="•"/>
              <a:defRPr b="1" sz="2000">
                <a:solidFill>
                  <a:srgbClr val="F2F2F2"/>
                </a:solidFill>
                <a:effectLst>
                  <a:outerShdw sx="100000" sy="100000" kx="0" ky="0" algn="b" rotWithShape="0" blurRad="50800" dist="38100" dir="5400000">
                    <a:srgbClr val="000000">
                      <a:alpha val="40000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UH Manoa WiFi network usage is 60% IPv6</a:t>
            </a:r>
          </a:p>
          <a:p>
            <a:pPr marL="222250" indent="-222250">
              <a:spcBef>
                <a:spcPts val="1000"/>
              </a:spcBef>
              <a:buSzPct val="100000"/>
              <a:buFont typeface="Arial"/>
              <a:buChar char="•"/>
              <a:defRPr b="1" sz="2000">
                <a:solidFill>
                  <a:srgbClr val="F2F2F2"/>
                </a:solidFill>
                <a:effectLst>
                  <a:outerShdw sx="100000" sy="100000" kx="0" ky="0" algn="b" rotWithShape="0" blurRad="50800" dist="38100" dir="5400000">
                    <a:srgbClr val="000000">
                      <a:alpha val="40000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Start with networks</a:t>
            </a:r>
          </a:p>
          <a:p>
            <a:pPr lvl="1" marL="838200" indent="-381000">
              <a:spcBef>
                <a:spcPts val="2100"/>
              </a:spcBef>
              <a:buSzPct val="100000"/>
              <a:buFont typeface="Arial"/>
              <a:buChar char="•"/>
              <a:defRPr b="1" sz="1600">
                <a:solidFill>
                  <a:srgbClr val="F2F2F2"/>
                </a:solidFill>
                <a:effectLst>
                  <a:outerShdw sx="100000" sy="100000" kx="0" ky="0" algn="b" rotWithShape="0" blurRad="50800" dist="38100" dir="5400000">
                    <a:srgbClr val="000000">
                      <a:alpha val="40000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All network subnets should have IPv6 on them</a:t>
            </a:r>
          </a:p>
          <a:p>
            <a:pPr marL="222250" indent="-222250">
              <a:spcBef>
                <a:spcPts val="1000"/>
              </a:spcBef>
              <a:buSzPct val="100000"/>
              <a:buFont typeface="Arial"/>
              <a:buChar char="•"/>
              <a:defRPr b="1" sz="2000">
                <a:solidFill>
                  <a:srgbClr val="F2F2F2"/>
                </a:solidFill>
                <a:effectLst>
                  <a:outerShdw sx="100000" sy="100000" kx="0" ky="0" algn="b" rotWithShape="0" blurRad="50800" dist="38100" dir="5400000">
                    <a:srgbClr val="000000">
                      <a:alpha val="40000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Application &amp; Developers</a:t>
            </a:r>
          </a:p>
          <a:p>
            <a:pPr lvl="1" marL="838200" indent="-381000">
              <a:spcBef>
                <a:spcPts val="2100"/>
              </a:spcBef>
              <a:buSzPct val="100000"/>
              <a:buFont typeface="Arial"/>
              <a:buChar char="•"/>
              <a:defRPr b="1" sz="1600">
                <a:solidFill>
                  <a:srgbClr val="F2F2F2"/>
                </a:solidFill>
                <a:effectLst>
                  <a:outerShdw sx="100000" sy="100000" kx="0" ky="0" algn="b" rotWithShape="0" blurRad="50800" dist="38100" dir="5400000">
                    <a:srgbClr val="000000">
                      <a:alpha val="40000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Use DNS names, don't use IPv4 addresses</a:t>
            </a:r>
          </a:p>
        </p:txBody>
      </p:sp>
      <p:pic>
        <p:nvPicPr>
          <p:cNvPr id="8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64417" y="1850192"/>
            <a:ext cx="4405167" cy="440516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162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le 1"/>
          <p:cNvSpPr txBox="1"/>
          <p:nvPr>
            <p:ph type="title"/>
          </p:nvPr>
        </p:nvSpPr>
        <p:spPr>
          <a:xfrm>
            <a:off x="500742" y="2996065"/>
            <a:ext cx="10972801" cy="1143001"/>
          </a:xfrm>
          <a:prstGeom prst="rect">
            <a:avLst/>
          </a:prstGeom>
        </p:spPr>
        <p:txBody>
          <a:bodyPr/>
          <a:lstStyle>
            <a:lvl1pPr>
              <a:defRPr b="1" sz="6000">
                <a:solidFill>
                  <a:srgbClr val="F2F2F2"/>
                </a:solidFill>
                <a:effectLst>
                  <a:outerShdw sx="100000" sy="100000" kx="0" ky="0" algn="b" rotWithShape="0" blurRad="50800" dist="38100" dir="5400000">
                    <a:srgbClr val="000000">
                      <a:alpha val="40000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Thank You!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Palatino Linotype"/>
        <a:ea typeface="Palatino Linotype"/>
        <a:cs typeface="Palatino Linotype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Palatino Linotype"/>
        <a:ea typeface="Palatino Linotype"/>
        <a:cs typeface="Palatino Linotype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