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1"/>
  </p:sldMasterIdLst>
  <p:notesMasterIdLst>
    <p:notesMasterId r:id="rId8"/>
  </p:notesMasterIdLst>
  <p:handoutMasterIdLst>
    <p:handoutMasterId r:id="rId9"/>
  </p:handoutMasterIdLst>
  <p:sldIdLst>
    <p:sldId id="256" r:id="rId2"/>
    <p:sldId id="274" r:id="rId3"/>
    <p:sldId id="278" r:id="rId4"/>
    <p:sldId id="276" r:id="rId5"/>
    <p:sldId id="277" r:id="rId6"/>
    <p:sldId id="280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9FB"/>
    <a:srgbClr val="E38C1B"/>
    <a:srgbClr val="E1A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3" autoAdjust="0"/>
    <p:restoredTop sz="81903" autoAdjust="0"/>
  </p:normalViewPr>
  <p:slideViewPr>
    <p:cSldViewPr snapToGrid="0" snapToObjects="1">
      <p:cViewPr>
        <p:scale>
          <a:sx n="56" d="100"/>
          <a:sy n="56" d="100"/>
        </p:scale>
        <p:origin x="153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0C7B4-5083-0740-90D9-72925605136E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56AE6-6A67-9942-8C39-F7CC75E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72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Palatino Linotype" panose="0204050205050503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404047C-6E8D-5641-9C44-B7ADE69DD4E8}" type="datetimeFigureOut">
              <a:rPr lang="en-US"/>
              <a:pPr>
                <a:defRPr/>
              </a:pPr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Palatino Linotype" panose="0204050205050503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084E2F3-5934-E24A-8056-F887D1B10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11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4E2F3-5934-E24A-8056-F887D1B1086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4E2F3-5934-E24A-8056-F887D1B1086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5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4E2F3-5934-E24A-8056-F887D1B1086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2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 Catalog,</a:t>
            </a:r>
            <a:r>
              <a:rPr lang="en-US" baseline="0" dirty="0" smtClean="0"/>
              <a:t> </a:t>
            </a:r>
            <a:r>
              <a:rPr lang="en-US" dirty="0" smtClean="0"/>
              <a:t>Service Desk, Incident</a:t>
            </a:r>
            <a:r>
              <a:rPr lang="en-US" baseline="0" dirty="0" smtClean="0"/>
              <a:t> Management, Change Management, Service Asset &amp; Configuration Management</a:t>
            </a:r>
            <a:endParaRPr lang="en-US" dirty="0" smtClean="0"/>
          </a:p>
          <a:p>
            <a:r>
              <a:rPr lang="en-US" dirty="0" smtClean="0"/>
              <a:t>Service </a:t>
            </a:r>
            <a:r>
              <a:rPr lang="en-US" dirty="0" smtClean="0"/>
              <a:t>Strategy - 5</a:t>
            </a:r>
          </a:p>
          <a:p>
            <a:r>
              <a:rPr lang="en-US" dirty="0" smtClean="0"/>
              <a:t>Service Design - 8</a:t>
            </a:r>
          </a:p>
          <a:p>
            <a:r>
              <a:rPr lang="en-US" dirty="0" smtClean="0"/>
              <a:t>Service Transition - 7</a:t>
            </a:r>
          </a:p>
          <a:p>
            <a:r>
              <a:rPr lang="en-US" dirty="0" smtClean="0"/>
              <a:t>Service</a:t>
            </a:r>
            <a:r>
              <a:rPr lang="en-US" baseline="0" dirty="0" smtClean="0"/>
              <a:t> Operations - 5</a:t>
            </a:r>
          </a:p>
          <a:p>
            <a:r>
              <a:rPr lang="en-US" baseline="0" dirty="0" smtClean="0"/>
              <a:t>Continuous Service Improvement – 7 Step Improvement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4E2F3-5934-E24A-8056-F887D1B1086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58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4E2F3-5934-E24A-8056-F887D1B108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67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84E2F3-5934-E24A-8056-F887D1B108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81003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053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21222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9FA5-C179-8440-B788-2E8C37760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3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99A0-541F-F64B-B76A-DDC8C93E5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8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2410692"/>
            <a:ext cx="8229600" cy="3359212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21222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C34866-E71F-E145-9E53-84CD6739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828675"/>
            <a:ext cx="8372475" cy="13266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61507"/>
            <a:ext cx="4038600" cy="386465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2261506"/>
            <a:ext cx="4041648" cy="3864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049C-E861-D444-951A-66CFEA951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7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562" y="2082339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9486" y="2082339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05562" y="2709632"/>
            <a:ext cx="4041648" cy="34164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19613" y="2710076"/>
            <a:ext cx="4041648" cy="34159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29B7-36BE-BE41-9969-B91451E7C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2BC7-9A47-DB4C-A8C9-46A676487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8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566DA-CE0E-B14F-A0A8-731F4C4D4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244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A56F-F636-C44A-B3B8-2B967C61D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4">
            <a:duotone>
              <a:prstClr val="black"/>
              <a:srgbClr val="0939FB">
                <a:tint val="45000"/>
                <a:satMod val="400000"/>
              </a:srgbClr>
            </a:duotone>
            <a:lum bright="100000" contrast="-40000"/>
          </a:blip>
          <a:srcRect r="12983" b="16164"/>
          <a:stretch/>
        </p:blipFill>
        <p:spPr>
          <a:xfrm>
            <a:off x="6989500" y="4542518"/>
            <a:ext cx="2154500" cy="205797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531813"/>
            <a:ext cx="8229600" cy="1454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ITS PowerPoint Template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4325" y="2014538"/>
            <a:ext cx="8229600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8850" y="6397625"/>
            <a:ext cx="2085975" cy="365125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595959"/>
                </a:solidFill>
                <a:latin typeface="Century Gothic" charset="0"/>
              </a:defRPr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1325" y="6419850"/>
            <a:ext cx="2847975" cy="3016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7375" y="640080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595959"/>
                </a:solidFill>
                <a:latin typeface="Century Gothic" charset="0"/>
              </a:defRPr>
            </a:lvl1pPr>
          </a:lstStyle>
          <a:p>
            <a:pPr>
              <a:defRPr/>
            </a:pPr>
            <a:fld id="{DCEA556D-6D61-6B49-AC07-309C6BF83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065838"/>
            <a:ext cx="160496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5"/>
          <a:stretch>
            <a:fillRect/>
          </a:stretch>
        </p:blipFill>
        <p:spPr bwMode="auto">
          <a:xfrm>
            <a:off x="0" y="5926138"/>
            <a:ext cx="91440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5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9688"/>
            <a:ext cx="4175125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6545578" y="6292443"/>
            <a:ext cx="249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>
                <a:solidFill>
                  <a:schemeClr val="bg1"/>
                </a:solidFill>
                <a:latin typeface="Arial"/>
                <a:cs typeface="Arial"/>
              </a:rPr>
              <a:t>IT </a:t>
            </a:r>
            <a:r>
              <a:rPr lang="en-US" sz="1400" i="1" dirty="0" smtClean="0">
                <a:solidFill>
                  <a:schemeClr val="bg1"/>
                </a:solidFill>
                <a:latin typeface="Arial"/>
                <a:cs typeface="Arial"/>
              </a:rPr>
              <a:t>All-Campus </a:t>
            </a:r>
            <a:r>
              <a:rPr lang="en-US" sz="1400" i="1" dirty="0" smtClean="0">
                <a:solidFill>
                  <a:schemeClr val="bg1"/>
                </a:solidFill>
                <a:latin typeface="Arial"/>
                <a:cs typeface="Arial"/>
              </a:rPr>
              <a:t>Workshop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  <a:latin typeface="Arial"/>
                <a:cs typeface="Arial"/>
              </a:rPr>
              <a:t>July 13, 2018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9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9799"/>
            <a:ext cx="7772400" cy="384735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7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MS PGothic" charset="0"/>
                <a:cs typeface="Arial" charset="0"/>
              </a:rPr>
              <a:t>IT Service Management</a:t>
            </a:r>
            <a:br>
              <a:rPr lang="en-US" sz="7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MS PGothic" charset="0"/>
                <a:cs typeface="Arial" charset="0"/>
              </a:rPr>
            </a:br>
            <a:r>
              <a:rPr lang="en-US" sz="7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MS PGothic" charset="0"/>
                <a:cs typeface="Arial" charset="0"/>
              </a:rPr>
              <a:t>&amp; Cherwell</a:t>
            </a:r>
            <a:endParaRPr lang="en-US" sz="7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6158752"/>
            <a:ext cx="3623310" cy="493508"/>
          </a:xfrm>
        </p:spPr>
        <p:txBody>
          <a:bodyPr/>
          <a:lstStyle/>
          <a:p>
            <a:r>
              <a:rPr lang="en-US" dirty="0" smtClean="0"/>
              <a:t>Dan Schumacher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143920" y="-281782"/>
            <a:ext cx="4889499" cy="809466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What is IT Service Management (ITSM)?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“Simply put, 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refers to all the activities involved in designing, creating, delivering, supporting and managing the lifecycle of IT services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338" y="635000"/>
            <a:ext cx="809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Arial"/>
                <a:cs typeface="Arial"/>
              </a:rPr>
              <a:t>IT Service Management</a:t>
            </a:r>
            <a:endParaRPr lang="en-US" sz="36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605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143920" y="-281782"/>
            <a:ext cx="4889499" cy="8094661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Common Benefits include:</a:t>
            </a: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 IT costs</a:t>
            </a: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 quality of service</a:t>
            </a: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 customer satisfaction</a:t>
            </a: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 governance and reduce risk</a:t>
            </a: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competitive advantage</a:t>
            </a: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 flexibility</a:t>
            </a: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agility for new IT services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338" y="635000"/>
            <a:ext cx="809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Arial"/>
                <a:cs typeface="Arial"/>
              </a:rPr>
              <a:t>ITSM Benefits</a:t>
            </a:r>
            <a:endParaRPr lang="en-US" sz="36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11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824" y="1276349"/>
            <a:ext cx="7202411" cy="37845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Infrastructure Library (ITIL) V3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143920" y="-281782"/>
            <a:ext cx="4889499" cy="8094661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RFP released last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summer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Awarded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Avante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(implementer) for Cherwell ITSM tool suite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Finalizing the contract and the implementation statement of work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Estimate ~3.5 months to deliver the project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338" y="635000"/>
            <a:ext cx="809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Arial"/>
                <a:cs typeface="Arial"/>
              </a:rPr>
              <a:t>ITSM Project</a:t>
            </a:r>
            <a:endParaRPr lang="en-US" sz="36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317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860323" y="1262538"/>
            <a:ext cx="1456691" cy="369919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What:  ITS-Talks on ITSM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Where: ITC 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When: July 25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1:30 pm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338" y="635000"/>
            <a:ext cx="809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Arial"/>
                <a:cs typeface="Arial"/>
              </a:rPr>
              <a:t>Want to Learn More?</a:t>
            </a:r>
            <a:endParaRPr lang="en-US" sz="36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74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8211</TotalTime>
  <Words>183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Century Gothic</vt:lpstr>
      <vt:lpstr>Courier New</vt:lpstr>
      <vt:lpstr>Palatino Linotype</vt:lpstr>
      <vt:lpstr>Wingdings</vt:lpstr>
      <vt:lpstr>Executive</vt:lpstr>
      <vt:lpstr>IT Service Management &amp; Cherwell</vt:lpstr>
      <vt:lpstr>PowerPoint Presentation</vt:lpstr>
      <vt:lpstr>PowerPoint Presentation</vt:lpstr>
      <vt:lpstr>IT Infrastructure Library (ITIL) V3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front page</dc:title>
  <dc:creator>Karen Fujii</dc:creator>
  <cp:lastModifiedBy>Dan Schumacher</cp:lastModifiedBy>
  <cp:revision>129</cp:revision>
  <cp:lastPrinted>2016-01-20T21:29:54Z</cp:lastPrinted>
  <dcterms:created xsi:type="dcterms:W3CDTF">2015-01-16T05:41:35Z</dcterms:created>
  <dcterms:modified xsi:type="dcterms:W3CDTF">2018-07-10T23:52:28Z</dcterms:modified>
</cp:coreProperties>
</file>