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02" r:id="rId1"/>
  </p:sldMasterIdLst>
  <p:notesMasterIdLst>
    <p:notesMasterId r:id="rId6"/>
  </p:notesMasterIdLst>
  <p:handoutMasterIdLst>
    <p:handoutMasterId r:id="rId7"/>
  </p:handoutMasterIdLst>
  <p:sldIdLst>
    <p:sldId id="282" r:id="rId2"/>
    <p:sldId id="283" r:id="rId3"/>
    <p:sldId id="284" r:id="rId4"/>
    <p:sldId id="285" r:id="rId5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MS PGothic" charset="0"/>
        <a:cs typeface="MS PGothic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MS PGothic" charset="0"/>
        <a:cs typeface="MS PGothic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MS PGothic" charset="0"/>
        <a:cs typeface="MS PGothic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MS PGothic" charset="0"/>
        <a:cs typeface="MS PGothic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MS PGothic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Palatino Linotype" charset="0"/>
        <a:ea typeface="MS PGothic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Palatino Linotype" charset="0"/>
        <a:ea typeface="MS PGothic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Palatino Linotype" charset="0"/>
        <a:ea typeface="MS PGothic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Palatino Linotype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9FB"/>
    <a:srgbClr val="E38C1B"/>
    <a:srgbClr val="E1AF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67" autoAdjust="0"/>
    <p:restoredTop sz="81907" autoAdjust="0"/>
  </p:normalViewPr>
  <p:slideViewPr>
    <p:cSldViewPr snapToGrid="0" snapToObjects="1">
      <p:cViewPr>
        <p:scale>
          <a:sx n="56" d="100"/>
          <a:sy n="56" d="100"/>
        </p:scale>
        <p:origin x="1976" y="97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0C7B4-5083-0740-90D9-72925605136E}" type="datetimeFigureOut">
              <a:rPr lang="en-US" smtClean="0"/>
              <a:t>7/12/18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356AE6-6A67-9942-8C39-F7CC75EE9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5722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Palatino Linotype" panose="02040502050505030304" pitchFamily="18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404047C-6E8D-5641-9C44-B7ADE69DD4E8}" type="datetimeFigureOut">
              <a:rPr lang="en-US"/>
              <a:pPr>
                <a:defRPr/>
              </a:pPr>
              <a:t>7/12/18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Palatino Linotype" panose="02040502050505030304" pitchFamily="18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084E2F3-5934-E24A-8056-F887D1B10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116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181003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30535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21222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7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ITS Talks, January 20,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39FA5-C179-8440-B788-2E8C37760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536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ITS Talks, January 20,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399A0-541F-F64B-B76A-DDC8C93E55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80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2410692"/>
            <a:ext cx="8229600" cy="3359212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8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rgbClr val="21222B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January 20,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ITS Talks, January 20, 2016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C34866-E71F-E145-9E53-84CD6739B6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09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828675"/>
            <a:ext cx="8372475" cy="132669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61507"/>
            <a:ext cx="4038600" cy="3864656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2261506"/>
            <a:ext cx="4041648" cy="38649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ITS Talks, January 20, 2016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5049C-E861-D444-951A-66CFEA951A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71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5562" y="2082339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19486" y="2082339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05562" y="2709632"/>
            <a:ext cx="4041648" cy="34164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19613" y="2710076"/>
            <a:ext cx="4041648" cy="34159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ITS Talks, January 20, 2016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929B7-36BE-BE41-9969-B91451E7CE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03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ITS Talks, January 20, 2016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F2BC7-9A47-DB4C-A8C9-46A676487A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783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ITS Talks, January 20, 2016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566DA-CE0E-B14F-A0A8-731F4C4D4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733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2449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20,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ITS Talks, January 20, 2016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DA56F-F636-C44A-B3B8-2B967C61D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085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jpeg"/><Relationship Id="rId14" Type="http://schemas.openxmlformats.org/officeDocument/2006/relationships/image" Target="../media/image3.emf"/><Relationship Id="rId15" Type="http://schemas.openxmlformats.org/officeDocument/2006/relationships/image" Target="../media/image4.png"/><Relationship Id="rId16" Type="http://schemas.openxmlformats.org/officeDocument/2006/relationships/image" Target="../media/image5.png"/><Relationship Id="rId17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4">
            <a:duotone>
              <a:prstClr val="black"/>
              <a:srgbClr val="0939FB">
                <a:tint val="45000"/>
                <a:satMod val="400000"/>
              </a:srgbClr>
            </a:duotone>
            <a:lum bright="100000" contrast="-40000"/>
          </a:blip>
          <a:srcRect r="12983" b="16164"/>
          <a:stretch/>
        </p:blipFill>
        <p:spPr>
          <a:xfrm>
            <a:off x="6989500" y="4542518"/>
            <a:ext cx="2154500" cy="2057979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" y="531813"/>
            <a:ext cx="8229600" cy="1454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ITS PowerPoint Template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14325" y="2014538"/>
            <a:ext cx="8229600" cy="375602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8850" y="6397625"/>
            <a:ext cx="2085975" cy="365125"/>
          </a:xfrm>
          <a:prstGeom prst="rect">
            <a:avLst/>
          </a:prstGeom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595959"/>
                </a:solidFill>
                <a:latin typeface="Century Gothic" charset="0"/>
              </a:defRPr>
            </a:lvl1pPr>
          </a:lstStyle>
          <a:p>
            <a:pPr>
              <a:defRPr/>
            </a:pPr>
            <a:r>
              <a:rPr lang="en-US" smtClean="0"/>
              <a:t>January 20,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11325" y="6419850"/>
            <a:ext cx="2847975" cy="3016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ITS Talks, January 20,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97375" y="6400800"/>
            <a:ext cx="561975" cy="365125"/>
          </a:xfrm>
          <a:prstGeom prst="rect">
            <a:avLst/>
          </a:prstGeom>
        </p:spPr>
        <p:txBody>
          <a:bodyPr vert="horz" wrap="square" lIns="27432" tIns="45720" rIns="4572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595959"/>
                </a:solidFill>
                <a:latin typeface="Century Gothic" charset="0"/>
              </a:defRPr>
            </a:lvl1pPr>
          </a:lstStyle>
          <a:p>
            <a:pPr>
              <a:defRPr/>
            </a:pPr>
            <a:fld id="{DCEA556D-6D61-6B49-AC07-309C6BF83B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Picture 1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6065838"/>
            <a:ext cx="160496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4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25"/>
          <a:stretch>
            <a:fillRect/>
          </a:stretch>
        </p:blipFill>
        <p:spPr bwMode="auto">
          <a:xfrm>
            <a:off x="0" y="5926138"/>
            <a:ext cx="9144000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5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39688"/>
            <a:ext cx="4175125" cy="463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 userDrawn="1"/>
        </p:nvSpPr>
        <p:spPr>
          <a:xfrm>
            <a:off x="6545578" y="6292443"/>
            <a:ext cx="2493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 smtClean="0">
                <a:solidFill>
                  <a:schemeClr val="bg1"/>
                </a:solidFill>
                <a:latin typeface="Arial"/>
                <a:cs typeface="Arial"/>
              </a:rPr>
              <a:t>IT All-Campus Workshop</a:t>
            </a:r>
          </a:p>
          <a:p>
            <a:pPr algn="r"/>
            <a:r>
              <a:rPr lang="en-US" sz="1400" i="1" dirty="0" smtClean="0">
                <a:solidFill>
                  <a:schemeClr val="bg1"/>
                </a:solidFill>
                <a:latin typeface="Arial"/>
                <a:cs typeface="Arial"/>
              </a:rPr>
              <a:t>July 13, 2018</a:t>
            </a:r>
            <a:endParaRPr lang="en-US" sz="140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9" r:id="rId1"/>
    <p:sldLayoutId id="2147484200" r:id="rId2"/>
    <p:sldLayoutId id="2147484209" r:id="rId3"/>
    <p:sldLayoutId id="2147484201" r:id="rId4"/>
    <p:sldLayoutId id="2147484202" r:id="rId5"/>
    <p:sldLayoutId id="2147484203" r:id="rId6"/>
    <p:sldLayoutId id="2147484204" r:id="rId7"/>
    <p:sldLayoutId id="2147484205" r:id="rId8"/>
    <p:sldLayoutId id="2147484206" r:id="rId9"/>
    <p:sldLayoutId id="2147484207" r:id="rId10"/>
    <p:sldLayoutId id="214748420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21222B"/>
          </a:solidFill>
          <a:latin typeface="+mj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charset="0"/>
        <a:buChar char="o"/>
        <a:defRPr sz="1600" kern="1200">
          <a:solidFill>
            <a:srgbClr val="21222B"/>
          </a:solidFill>
          <a:latin typeface="+mj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21222B"/>
          </a:solidFill>
          <a:latin typeface="+mj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charset="0"/>
        <a:buChar char="o"/>
        <a:defRPr sz="1600" kern="1200">
          <a:solidFill>
            <a:srgbClr val="21222B"/>
          </a:solidFill>
          <a:latin typeface="+mj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21222B"/>
          </a:solidFill>
          <a:latin typeface="+mj-lt"/>
          <a:ea typeface="MS PGothic" panose="020B0600070205080204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waii.edu/access/reservation/" TargetMode="External"/><Relationship Id="rId4" Type="http://schemas.openxmlformats.org/officeDocument/2006/relationships/hyperlink" Target="https://www.hawaii.edu/access/docs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hawaii.edu/access/uhguidelines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580CC5-2FDA-5641-92F8-E653FEA627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Accessibility and VRA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59BA70A-1FC9-7B4E-98BD-F72ADCF1DE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Mitchell Ochi</a:t>
            </a:r>
          </a:p>
          <a:p>
            <a:r>
              <a:rPr lang="en-US" dirty="0"/>
              <a:t>Director, Client Service and Operations Center</a:t>
            </a:r>
          </a:p>
          <a:p>
            <a:r>
              <a:rPr lang="en-US" dirty="0"/>
              <a:t>Information Technology Services</a:t>
            </a:r>
          </a:p>
        </p:txBody>
      </p:sp>
    </p:spTree>
    <p:extLst>
      <p:ext uri="{BB962C8B-B14F-4D97-AF65-F5344CB8AC3E}">
        <p14:creationId xmlns:p14="http://schemas.microsoft.com/office/powerpoint/2010/main" val="2137970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15F6E1-5D67-8F42-BD21-475191914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Voluntary Resolution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742C16-E8E8-5147-ABE9-C0F9B1EF4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 develop a plan to ensure all new online content and functionality is accessible</a:t>
            </a:r>
          </a:p>
          <a:p>
            <a:r>
              <a:rPr lang="en-US" dirty="0"/>
              <a:t>Will develop a strategy to audit for accessibility compliance</a:t>
            </a:r>
          </a:p>
          <a:p>
            <a:r>
              <a:rPr lang="en-US" dirty="0"/>
              <a:t>Will provide notice on how persons with disabilities can request access to online content and functionality</a:t>
            </a:r>
          </a:p>
          <a:p>
            <a:r>
              <a:rPr lang="en-US" dirty="0"/>
              <a:t>Will develop a process to ensure that requests to make inaccessible content and functionality accessible are addressed expediently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95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08B61B-F8C7-CE40-85FD-A2413FE54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Accessibility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D21DBF-CD39-E740-BB5F-C43E5B956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Guidelines for Accessibility</a:t>
            </a:r>
            <a:br>
              <a:rPr lang="en-US" dirty="0"/>
            </a:br>
            <a:r>
              <a:rPr lang="en-US" dirty="0">
                <a:hlinkClick r:id="rId2"/>
              </a:rPr>
              <a:t>https://www.hawaii.edu/access/uhguidelines.html</a:t>
            </a:r>
            <a:endParaRPr lang="en-US" dirty="0"/>
          </a:p>
          <a:p>
            <a:r>
              <a:rPr lang="en-US" dirty="0"/>
              <a:t>Tools</a:t>
            </a:r>
          </a:p>
          <a:p>
            <a:pPr lvl="1"/>
            <a:r>
              <a:rPr lang="en-US" dirty="0" err="1"/>
              <a:t>SortSite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Reserve time - </a:t>
            </a:r>
            <a:r>
              <a:rPr lang="en-US" dirty="0">
                <a:hlinkClick r:id="rId3"/>
              </a:rPr>
              <a:t>https://www.hawaii.edu/access/reservation/</a:t>
            </a:r>
            <a:endParaRPr lang="en-US" dirty="0"/>
          </a:p>
          <a:p>
            <a:pPr lvl="1"/>
            <a:r>
              <a:rPr lang="en-US" dirty="0" err="1"/>
              <a:t>Siteimprove</a:t>
            </a:r>
            <a:endParaRPr lang="en-US" dirty="0"/>
          </a:p>
          <a:p>
            <a:pPr lvl="1"/>
            <a:r>
              <a:rPr lang="en-US" dirty="0"/>
              <a:t>Office and Acrobat built-in accessibility checkers</a:t>
            </a:r>
            <a:br>
              <a:rPr lang="en-US" dirty="0"/>
            </a:br>
            <a:r>
              <a:rPr lang="en-US" dirty="0">
                <a:hlinkClick r:id="rId4"/>
              </a:rPr>
              <a:t>https://www.hawaii.edu/access/docs.html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602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F75C4-8905-D54A-B12E-56D082D30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 I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340E21-DFEF-4B4F-BE89-67B37E582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Help raise awareness about accessibility with faculty and staff</a:t>
            </a:r>
          </a:p>
          <a:p>
            <a:r>
              <a:rPr lang="en-US" dirty="0"/>
              <a:t>Consider accessibility when creating new documents, webpages, online videos, and web applications</a:t>
            </a:r>
          </a:p>
          <a:p>
            <a:r>
              <a:rPr lang="en-US" dirty="0"/>
              <a:t>Assess accessibility of your current online content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9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8214</TotalTime>
  <Words>116</Words>
  <Application>Microsoft Macintosh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Calibri</vt:lpstr>
      <vt:lpstr>Century Gothic</vt:lpstr>
      <vt:lpstr>Courier New</vt:lpstr>
      <vt:lpstr>MS PGothic</vt:lpstr>
      <vt:lpstr>ＭＳ Ｐゴシック</vt:lpstr>
      <vt:lpstr>Palatino Linotype</vt:lpstr>
      <vt:lpstr>Arial</vt:lpstr>
      <vt:lpstr>Executive</vt:lpstr>
      <vt:lpstr>Accessibility and VRA</vt:lpstr>
      <vt:lpstr>Voluntary Resolution Agreement</vt:lpstr>
      <vt:lpstr>Web Accessibility</vt:lpstr>
      <vt:lpstr>What Should I Do?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front page</dc:title>
  <dc:creator>Karen Fujii</dc:creator>
  <cp:lastModifiedBy>Microsoft Office User</cp:lastModifiedBy>
  <cp:revision>131</cp:revision>
  <cp:lastPrinted>2016-01-20T21:29:54Z</cp:lastPrinted>
  <dcterms:created xsi:type="dcterms:W3CDTF">2015-01-16T05:41:35Z</dcterms:created>
  <dcterms:modified xsi:type="dcterms:W3CDTF">2018-07-12T10:22:54Z</dcterms:modified>
</cp:coreProperties>
</file>