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1"/>
  </p:sldMasterIdLst>
  <p:notesMasterIdLst>
    <p:notesMasterId r:id="rId6"/>
  </p:notesMasterIdLst>
  <p:handoutMasterIdLst>
    <p:handoutMasterId r:id="rId7"/>
  </p:handoutMasterIdLst>
  <p:sldIdLst>
    <p:sldId id="282" r:id="rId2"/>
    <p:sldId id="283" r:id="rId3"/>
    <p:sldId id="284" r:id="rId4"/>
    <p:sldId id="285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 Linotype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9FB"/>
    <a:srgbClr val="E38C1B"/>
    <a:srgbClr val="E1A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81907" autoAdjust="0"/>
  </p:normalViewPr>
  <p:slideViewPr>
    <p:cSldViewPr snapToGrid="0" snapToObjects="1">
      <p:cViewPr>
        <p:scale>
          <a:sx n="56" d="100"/>
          <a:sy n="56" d="100"/>
        </p:scale>
        <p:origin x="1976" y="9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0C7B4-5083-0740-90D9-72925605136E}" type="datetimeFigureOut">
              <a:rPr lang="en-US" smtClean="0"/>
              <a:t>7/12/18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56AE6-6A67-9942-8C39-F7CC75E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72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Palatino Linotype" panose="0204050205050503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404047C-6E8D-5641-9C44-B7ADE69DD4E8}" type="datetimeFigureOut">
              <a:rPr lang="en-US"/>
              <a:pPr>
                <a:defRPr/>
              </a:pPr>
              <a:t>7/12/18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Palatino Linotype" panose="02040502050505030304" pitchFamily="18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084E2F3-5934-E24A-8056-F887D1B10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116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81003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3053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21222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9FA5-C179-8440-B788-2E8C37760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3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99A0-541F-F64B-B76A-DDC8C93E5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8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2410692"/>
            <a:ext cx="8229600" cy="3359212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21222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C34866-E71F-E145-9E53-84CD6739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9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828675"/>
            <a:ext cx="8372475" cy="13266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61507"/>
            <a:ext cx="4038600" cy="3864656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2261506"/>
            <a:ext cx="4041648" cy="3864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049C-E861-D444-951A-66CFEA951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7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562" y="2082339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9486" y="2082339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05562" y="2709632"/>
            <a:ext cx="4041648" cy="34164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19613" y="2710076"/>
            <a:ext cx="4041648" cy="34159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29B7-36BE-BE41-9969-B91451E7C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2BC7-9A47-DB4C-A8C9-46A676487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8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566DA-CE0E-B14F-A0A8-731F4C4D4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244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A56F-F636-C44A-B3B8-2B967C61D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4" Type="http://schemas.openxmlformats.org/officeDocument/2006/relationships/image" Target="../media/image3.emf"/><Relationship Id="rId15" Type="http://schemas.openxmlformats.org/officeDocument/2006/relationships/image" Target="../media/image4.png"/><Relationship Id="rId16" Type="http://schemas.openxmlformats.org/officeDocument/2006/relationships/image" Target="../media/image5.png"/><Relationship Id="rId1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4">
            <a:duotone>
              <a:prstClr val="black"/>
              <a:srgbClr val="0939FB">
                <a:tint val="45000"/>
                <a:satMod val="400000"/>
              </a:srgbClr>
            </a:duotone>
            <a:lum bright="100000" contrast="-40000"/>
          </a:blip>
          <a:srcRect r="12983" b="16164"/>
          <a:stretch/>
        </p:blipFill>
        <p:spPr>
          <a:xfrm>
            <a:off x="6989500" y="4542518"/>
            <a:ext cx="2154500" cy="205797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531813"/>
            <a:ext cx="8229600" cy="1454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ITS PowerPoint Template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4325" y="2014538"/>
            <a:ext cx="8229600" cy="37560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8850" y="6397625"/>
            <a:ext cx="2085975" cy="365125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595959"/>
                </a:solidFill>
                <a:latin typeface="Century Gothic" charset="0"/>
              </a:defRPr>
            </a:lvl1pPr>
          </a:lstStyle>
          <a:p>
            <a:pPr>
              <a:defRPr/>
            </a:pPr>
            <a:r>
              <a:rPr lang="en-US" smtClean="0"/>
              <a:t>January 20,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11325" y="6419850"/>
            <a:ext cx="2847975" cy="3016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ITS Talks, January 20,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7375" y="640080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595959"/>
                </a:solidFill>
                <a:latin typeface="Century Gothic" charset="0"/>
              </a:defRPr>
            </a:lvl1pPr>
          </a:lstStyle>
          <a:p>
            <a:pPr>
              <a:defRPr/>
            </a:pPr>
            <a:fld id="{DCEA556D-6D61-6B49-AC07-309C6BF83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065838"/>
            <a:ext cx="160496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25"/>
          <a:stretch>
            <a:fillRect/>
          </a:stretch>
        </p:blipFill>
        <p:spPr bwMode="auto">
          <a:xfrm>
            <a:off x="0" y="5926138"/>
            <a:ext cx="914400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5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9688"/>
            <a:ext cx="4175125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6545578" y="6292443"/>
            <a:ext cx="249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>
                <a:solidFill>
                  <a:schemeClr val="bg1"/>
                </a:solidFill>
                <a:latin typeface="Arial"/>
                <a:cs typeface="Arial"/>
              </a:rPr>
              <a:t>IT All-Campus Workshop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  <a:latin typeface="Arial"/>
                <a:cs typeface="Arial"/>
              </a:rPr>
              <a:t>July 13, 2018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9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1222B"/>
          </a:solidFill>
          <a:latin typeface="+mj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21222B"/>
          </a:solidFill>
          <a:latin typeface="+mj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21222B"/>
          </a:solidFill>
          <a:latin typeface="+mj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21222B"/>
          </a:solidFill>
          <a:latin typeface="+mj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21222B"/>
          </a:solidFill>
          <a:latin typeface="+mj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waii.edu/access/reservation/" TargetMode="External"/><Relationship Id="rId4" Type="http://schemas.openxmlformats.org/officeDocument/2006/relationships/hyperlink" Target="https://www.hawaii.edu/access/doc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hawaii.edu/access/uhguideline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580CC5-2FDA-5641-92F8-E653FEA627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Accessibility and VRA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9BA70A-1FC9-7B4E-98BD-F72ADCF1D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Mitchell Ochi</a:t>
            </a:r>
          </a:p>
          <a:p>
            <a:r>
              <a:rPr lang="en-US" dirty="0"/>
              <a:t>Director, Client Service and Operations Center</a:t>
            </a:r>
          </a:p>
          <a:p>
            <a:r>
              <a:rPr lang="en-US" dirty="0"/>
              <a:t>Information Technology Services</a:t>
            </a:r>
          </a:p>
        </p:txBody>
      </p:sp>
    </p:spTree>
    <p:extLst>
      <p:ext uri="{BB962C8B-B14F-4D97-AF65-F5344CB8AC3E}">
        <p14:creationId xmlns:p14="http://schemas.microsoft.com/office/powerpoint/2010/main" val="213797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5F6E1-5D67-8F42-BD21-47519191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Voluntary Resolution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742C16-E8E8-5147-ABE9-C0F9B1EF4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develop a plan to ensure all new online content and functionality is accessible</a:t>
            </a:r>
          </a:p>
          <a:p>
            <a:r>
              <a:rPr lang="en-US" dirty="0"/>
              <a:t>Will develop a strategy to audit for accessibility compliance</a:t>
            </a:r>
          </a:p>
          <a:p>
            <a:r>
              <a:rPr lang="en-US" dirty="0"/>
              <a:t>Will provide notice on how persons with disabilities can request access to online content and functionality</a:t>
            </a:r>
          </a:p>
          <a:p>
            <a:r>
              <a:rPr lang="en-US" dirty="0"/>
              <a:t>Will develop a process to ensure that requests to make inaccessible content and functionality accessible are addressed expediently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5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8B61B-F8C7-CE40-85FD-A2413FE5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D21DBF-CD39-E740-BB5F-C43E5B956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Guidelines for Accessibility</a:t>
            </a:r>
            <a:br>
              <a:rPr lang="en-US" dirty="0"/>
            </a:br>
            <a:r>
              <a:rPr lang="en-US" dirty="0">
                <a:hlinkClick r:id="rId2"/>
              </a:rPr>
              <a:t>https://www.hawaii.edu/access/uhguidelines.html</a:t>
            </a:r>
            <a:endParaRPr lang="en-US" dirty="0"/>
          </a:p>
          <a:p>
            <a:r>
              <a:rPr lang="en-US" dirty="0"/>
              <a:t>Tools</a:t>
            </a:r>
          </a:p>
          <a:p>
            <a:pPr lvl="1"/>
            <a:r>
              <a:rPr lang="en-US" dirty="0" err="1"/>
              <a:t>SortSite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Reserve time - </a:t>
            </a:r>
            <a:r>
              <a:rPr lang="en-US" dirty="0">
                <a:hlinkClick r:id="rId3"/>
              </a:rPr>
              <a:t>https://www.hawaii.edu/access/reservation/</a:t>
            </a:r>
            <a:endParaRPr lang="en-US" dirty="0"/>
          </a:p>
          <a:p>
            <a:pPr lvl="1"/>
            <a:r>
              <a:rPr lang="en-US" dirty="0" err="1"/>
              <a:t>Siteimprove</a:t>
            </a:r>
            <a:endParaRPr lang="en-US" dirty="0"/>
          </a:p>
          <a:p>
            <a:pPr lvl="1"/>
            <a:r>
              <a:rPr lang="en-US" dirty="0"/>
              <a:t>Office and Acrobat built-in accessibility checkers</a:t>
            </a:r>
            <a:br>
              <a:rPr lang="en-US" dirty="0"/>
            </a:br>
            <a:r>
              <a:rPr lang="en-US" dirty="0">
                <a:hlinkClick r:id="rId4"/>
              </a:rPr>
              <a:t>https://www.hawaii.edu/access/docs.html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0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0F75C4-8905-D54A-B12E-56D082D30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I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340E21-DFEF-4B4F-BE89-67B37E582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raise awareness about accessibility with faculty and staff</a:t>
            </a:r>
          </a:p>
          <a:p>
            <a:r>
              <a:rPr lang="en-US" dirty="0"/>
              <a:t>Consider accessibility when creating new documents, webpages, online videos, and web applications</a:t>
            </a:r>
          </a:p>
          <a:p>
            <a:r>
              <a:rPr lang="en-US" dirty="0"/>
              <a:t>Assess accessibility of your current online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8214</TotalTime>
  <Words>116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Calibri</vt:lpstr>
      <vt:lpstr>Century Gothic</vt:lpstr>
      <vt:lpstr>Courier New</vt:lpstr>
      <vt:lpstr>MS PGothic</vt:lpstr>
      <vt:lpstr>ＭＳ Ｐゴシック</vt:lpstr>
      <vt:lpstr>Palatino Linotype</vt:lpstr>
      <vt:lpstr>Arial</vt:lpstr>
      <vt:lpstr>Executive</vt:lpstr>
      <vt:lpstr>Accessibility and VRA</vt:lpstr>
      <vt:lpstr>Voluntary Resolution Agreement</vt:lpstr>
      <vt:lpstr>Web Accessibility</vt:lpstr>
      <vt:lpstr>What Should I Do?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front page</dc:title>
  <dc:creator>Karen Fujii</dc:creator>
  <cp:lastModifiedBy>Microsoft Office User</cp:lastModifiedBy>
  <cp:revision>131</cp:revision>
  <cp:lastPrinted>2016-01-20T21:29:54Z</cp:lastPrinted>
  <dcterms:created xsi:type="dcterms:W3CDTF">2015-01-16T05:41:35Z</dcterms:created>
  <dcterms:modified xsi:type="dcterms:W3CDTF">2018-07-12T10:22:54Z</dcterms:modified>
</cp:coreProperties>
</file>