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919" r:id="rId2"/>
  </p:sldMasterIdLst>
  <p:notesMasterIdLst>
    <p:notesMasterId r:id="rId13"/>
  </p:notesMasterIdLst>
  <p:handoutMasterIdLst>
    <p:handoutMasterId r:id="rId14"/>
  </p:handoutMasterIdLst>
  <p:sldIdLst>
    <p:sldId id="306" r:id="rId3"/>
    <p:sldId id="272" r:id="rId4"/>
    <p:sldId id="328" r:id="rId5"/>
    <p:sldId id="312" r:id="rId6"/>
    <p:sldId id="325" r:id="rId7"/>
    <p:sldId id="330" r:id="rId8"/>
    <p:sldId id="316" r:id="rId9"/>
    <p:sldId id="323" r:id="rId10"/>
    <p:sldId id="320" r:id="rId11"/>
    <p:sldId id="32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>
        <p:scale>
          <a:sx n="94" d="100"/>
          <a:sy n="94" d="100"/>
        </p:scale>
        <p:origin x="-1136" y="-11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2538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700FC0-9E7A-4C53-8A3B-3C3C9A736C42}" type="datetimeFigureOut">
              <a:rPr lang="en-US" smtClean="0"/>
              <a:t>7/11/18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48944F-81ED-4843-A3E6-D41A69087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7142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F122B6-E47E-4A80-A9F3-23FD10D674FE}" type="datetimeFigureOut">
              <a:rPr lang="en-US" smtClean="0"/>
              <a:t>7/11/18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F1C5CE-222C-4659-9A99-B99FC42AF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27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Good</a:t>
            </a:r>
            <a:r>
              <a:rPr lang="en-US" baseline="0" dirty="0" smtClean="0"/>
              <a:t> morning, as the slides says I am Ron Merrill, the High Performance Computing Manager with the ITS </a:t>
            </a:r>
            <a:r>
              <a:rPr lang="en-US" baseline="0" dirty="0" err="1" smtClean="0"/>
              <a:t>Cyberinfrastructure</a:t>
            </a:r>
            <a:r>
              <a:rPr lang="en-US" baseline="0" dirty="0" smtClean="0"/>
              <a:t> (CI) group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1C5CE-222C-4659-9A99-B99FC42AF6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665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My title</a:t>
            </a:r>
            <a:r>
              <a:rPr lang="en-US" baseline="0" dirty="0" smtClean="0"/>
              <a:t> job title has, HPC in it, but high performance computing, is just one aspect of CI’s efforts to support the UH research mission.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1C5CE-222C-4659-9A99-B99FC42AF6E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158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1C5CE-222C-4659-9A99-B99FC42AF6E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158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My title</a:t>
            </a:r>
            <a:r>
              <a:rPr lang="en-US" baseline="0" dirty="0" smtClean="0"/>
              <a:t> job title has, HPC in it, but high performance computing, is just one aspect of CI’s efforts to support the UH research mission.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1C5CE-222C-4659-9A99-B99FC42AF6E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1583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Active users by campus (b) Active users by OU at UH </a:t>
            </a:r>
            <a:r>
              <a:rPr lang="en-US" dirty="0" err="1" smtClean="0"/>
              <a:t>Mānoa</a:t>
            </a:r>
            <a:r>
              <a:rPr lang="en-US" dirty="0" smtClean="0"/>
              <a:t> (green) and UH Hilo (red)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1C5CE-222C-4659-9A99-B99FC42AF6E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79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30428"/>
            <a:ext cx="10363200" cy="14700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Your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By First &amp; Last Name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pPr/>
              <a:t>7/11/18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44760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7/11/18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676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7/11/18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9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pPr/>
              <a:t>7/11/18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550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pPr/>
              <a:t>7/11/18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775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pPr/>
              <a:t>7/11/18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89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BF3EA-1A78-4F07-BDC0-C8A1BD461199}" type="datetimeFigureOut">
              <a:rPr lang="en-US" smtClean="0"/>
              <a:pPr/>
              <a:t>7/11/18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9424" y="47448"/>
            <a:ext cx="964653" cy="96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054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921" r:id="rId2"/>
    <p:sldLayoutId id="2147483923" r:id="rId3"/>
    <p:sldLayoutId id="2147483924" r:id="rId4"/>
    <p:sldLayoutId id="2147483925" r:id="rId5"/>
    <p:sldLayoutId id="2147483926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184506"/>
          </a:xfrm>
        </p:spPr>
        <p:txBody>
          <a:bodyPr>
            <a:normAutofit/>
          </a:bodyPr>
          <a:lstStyle/>
          <a:p>
            <a:r>
              <a:rPr lang="en-US" sz="6600" dirty="0" smtClean="0"/>
              <a:t/>
            </a:r>
            <a:br>
              <a:rPr lang="en-US" sz="6600" dirty="0" smtClean="0"/>
            </a:br>
            <a:r>
              <a:rPr lang="en-US" sz="6600" dirty="0"/>
              <a:t/>
            </a:r>
            <a:br>
              <a:rPr lang="en-US" sz="6600" dirty="0"/>
            </a:br>
            <a:r>
              <a:rPr lang="en-US" sz="6600" dirty="0" smtClean="0"/>
              <a:t>UH HPC Cluster Update</a:t>
            </a:r>
            <a:br>
              <a:rPr lang="en-US" sz="6600" dirty="0" smtClean="0"/>
            </a:br>
            <a:r>
              <a:rPr lang="en-US" sz="6600" dirty="0" smtClean="0"/>
              <a:t/>
            </a:r>
            <a:br>
              <a:rPr lang="en-US" sz="6600" dirty="0" smtClean="0"/>
            </a:br>
            <a:r>
              <a:rPr lang="en-US" sz="3200" dirty="0" smtClean="0"/>
              <a:t>Ron </a:t>
            </a:r>
            <a:r>
              <a:rPr lang="en-US" sz="3200" dirty="0" smtClean="0"/>
              <a:t>Merrill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July 13, 2018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3957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312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4334" y="2526365"/>
            <a:ext cx="8204647" cy="267497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What is the HPC cluster?</a:t>
            </a:r>
            <a:endParaRPr lang="en-US" dirty="0"/>
          </a:p>
          <a:p>
            <a:r>
              <a:rPr lang="en-US" dirty="0" smtClean="0"/>
              <a:t>Why is there an HPC?</a:t>
            </a:r>
          </a:p>
          <a:p>
            <a:r>
              <a:rPr lang="en-US" dirty="0" smtClean="0"/>
              <a:t>Who uses the HPC?</a:t>
            </a:r>
            <a:endParaRPr lang="en-US" dirty="0" smtClean="0"/>
          </a:p>
          <a:p>
            <a:r>
              <a:rPr lang="en-US" dirty="0" smtClean="0"/>
              <a:t>What’s new with the cluster?</a:t>
            </a:r>
            <a:br>
              <a:rPr lang="en-US" dirty="0" smtClean="0"/>
            </a:b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13485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smtClean="0"/>
              <a:t>the UH HPC Cluster?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9978" y="1769808"/>
            <a:ext cx="6079956" cy="4464439"/>
          </a:xfrm>
        </p:spPr>
        <p:txBody>
          <a:bodyPr/>
          <a:lstStyle/>
          <a:p>
            <a:r>
              <a:rPr lang="tr-TR" dirty="0"/>
              <a:t>290 </a:t>
            </a:r>
            <a:r>
              <a:rPr lang="tr-TR" dirty="0" err="1" smtClean="0"/>
              <a:t>Compute</a:t>
            </a:r>
            <a:r>
              <a:rPr lang="tr-TR" dirty="0" smtClean="0"/>
              <a:t> </a:t>
            </a:r>
            <a:r>
              <a:rPr lang="tr-TR" dirty="0" err="1" smtClean="0"/>
              <a:t>Nodes</a:t>
            </a:r>
            <a:endParaRPr lang="tr-TR" dirty="0"/>
          </a:p>
          <a:p>
            <a:pPr lvl="1"/>
            <a:r>
              <a:rPr lang="tr-TR" dirty="0"/>
              <a:t>6168 </a:t>
            </a:r>
            <a:r>
              <a:rPr lang="tr-TR" dirty="0" err="1" smtClean="0"/>
              <a:t>Cores</a:t>
            </a:r>
            <a:r>
              <a:rPr lang="tr-TR" dirty="0" smtClean="0"/>
              <a:t> Total</a:t>
            </a:r>
          </a:p>
          <a:p>
            <a:pPr lvl="2"/>
            <a:r>
              <a:rPr lang="tr-TR" dirty="0" err="1" smtClean="0"/>
              <a:t>Ivy</a:t>
            </a:r>
            <a:r>
              <a:rPr lang="tr-TR" dirty="0" smtClean="0"/>
              <a:t> </a:t>
            </a:r>
            <a:r>
              <a:rPr lang="tr-TR" dirty="0" err="1" smtClean="0"/>
              <a:t>bridge</a:t>
            </a:r>
            <a:r>
              <a:rPr lang="tr-TR" dirty="0" smtClean="0"/>
              <a:t>, </a:t>
            </a:r>
            <a:r>
              <a:rPr lang="tr-TR" dirty="0" err="1" smtClean="0"/>
              <a:t>Haswell</a:t>
            </a:r>
            <a:r>
              <a:rPr lang="tr-TR" dirty="0" smtClean="0"/>
              <a:t>, </a:t>
            </a:r>
            <a:r>
              <a:rPr lang="tr-TR" dirty="0" err="1" smtClean="0"/>
              <a:t>Broadwell</a:t>
            </a:r>
            <a:endParaRPr lang="tr-TR" dirty="0"/>
          </a:p>
          <a:p>
            <a:r>
              <a:rPr lang="tr-TR" dirty="0"/>
              <a:t>49.1 TB </a:t>
            </a:r>
            <a:r>
              <a:rPr lang="tr-TR" dirty="0" smtClean="0"/>
              <a:t>RAM Total</a:t>
            </a:r>
          </a:p>
          <a:p>
            <a:pPr lvl="1"/>
            <a:r>
              <a:rPr lang="tr-TR" dirty="0" smtClean="0"/>
              <a:t>128 GB, 256 GB, 1024 GB</a:t>
            </a:r>
            <a:endParaRPr lang="en-US" dirty="0"/>
          </a:p>
          <a:p>
            <a:r>
              <a:rPr lang="tr-TR" dirty="0" smtClean="0"/>
              <a:t>~ 2/3 </a:t>
            </a:r>
            <a:r>
              <a:rPr lang="tr-TR" dirty="0" err="1" smtClean="0"/>
              <a:t>Community</a:t>
            </a:r>
            <a:r>
              <a:rPr lang="tr-TR" dirty="0" smtClean="0"/>
              <a:t> </a:t>
            </a:r>
            <a:r>
              <a:rPr lang="tr-TR" dirty="0" err="1" smtClean="0"/>
              <a:t>owned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2143452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Cray CS-300</a:t>
            </a:r>
            <a:endParaRPr lang="en-US" dirty="0"/>
          </a:p>
        </p:txBody>
      </p:sp>
      <p:pic>
        <p:nvPicPr>
          <p:cNvPr id="4" name="Content Placeholder 3" descr="20160421_hpc101 12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687" t="13198" r="-12354" b="13656"/>
          <a:stretch/>
        </p:blipFill>
        <p:spPr>
          <a:xfrm>
            <a:off x="609600" y="1600200"/>
            <a:ext cx="10972800" cy="4525963"/>
          </a:xfrm>
        </p:spPr>
      </p:pic>
    </p:spTree>
    <p:extLst>
      <p:ext uri="{BB962C8B-B14F-4D97-AF65-F5344CB8AC3E}">
        <p14:creationId xmlns:p14="http://schemas.microsoft.com/office/powerpoint/2010/main" val="3672035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HPC</a:t>
            </a:r>
            <a:endParaRPr lang="en-US" dirty="0"/>
          </a:p>
        </p:txBody>
      </p:sp>
      <p:pic>
        <p:nvPicPr>
          <p:cNvPr id="3" name="Picture 2" descr="M31A479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716" y="1580668"/>
            <a:ext cx="2986224" cy="44030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0882" y="1513119"/>
            <a:ext cx="2971769" cy="44312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491" y="1648216"/>
            <a:ext cx="2953082" cy="4404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747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there UH HPC Cluster?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1981" y="1742788"/>
            <a:ext cx="8890247" cy="4491460"/>
          </a:xfrm>
        </p:spPr>
        <p:txBody>
          <a:bodyPr>
            <a:normAutofit/>
          </a:bodyPr>
          <a:lstStyle/>
          <a:p>
            <a:r>
              <a:rPr lang="tr-TR" dirty="0" err="1" smtClean="0"/>
              <a:t>Researchers</a:t>
            </a:r>
            <a:r>
              <a:rPr lang="tr-TR" dirty="0" smtClean="0"/>
              <a:t> </a:t>
            </a:r>
            <a:r>
              <a:rPr lang="tr-TR" dirty="0" err="1" smtClean="0"/>
              <a:t>need</a:t>
            </a:r>
            <a:r>
              <a:rPr lang="tr-TR" dirty="0" smtClean="0"/>
              <a:t> </a:t>
            </a:r>
            <a:r>
              <a:rPr lang="tr-TR" dirty="0" err="1" smtClean="0"/>
              <a:t>computers</a:t>
            </a:r>
            <a:r>
              <a:rPr lang="tr-TR" dirty="0" smtClean="0"/>
              <a:t> </a:t>
            </a:r>
          </a:p>
          <a:p>
            <a:pPr lvl="1"/>
            <a:r>
              <a:rPr lang="tr-TR" dirty="0" err="1" smtClean="0"/>
              <a:t>Modeling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analysis</a:t>
            </a:r>
            <a:endParaRPr lang="tr-TR" dirty="0" smtClean="0"/>
          </a:p>
          <a:p>
            <a:r>
              <a:rPr lang="tr-TR" dirty="0" err="1" smtClean="0"/>
              <a:t>Research</a:t>
            </a:r>
            <a:r>
              <a:rPr lang="tr-TR" dirty="0" smtClean="0"/>
              <a:t> </a:t>
            </a:r>
            <a:r>
              <a:rPr lang="tr-TR" dirty="0" err="1" smtClean="0"/>
              <a:t>compute</a:t>
            </a:r>
            <a:r>
              <a:rPr lang="tr-TR" dirty="0" smtClean="0"/>
              <a:t> </a:t>
            </a:r>
            <a:r>
              <a:rPr lang="tr-TR" dirty="0" err="1" smtClean="0"/>
              <a:t>tasks</a:t>
            </a:r>
            <a:r>
              <a:rPr lang="tr-TR" dirty="0" smtClean="0"/>
              <a:t> </a:t>
            </a:r>
            <a:r>
              <a:rPr lang="tr-TR" dirty="0" err="1" smtClean="0"/>
              <a:t>come</a:t>
            </a:r>
            <a:r>
              <a:rPr lang="tr-TR" dirty="0" smtClean="0"/>
              <a:t> in </a:t>
            </a:r>
            <a:r>
              <a:rPr lang="tr-TR" dirty="0" err="1" smtClean="0"/>
              <a:t>many</a:t>
            </a:r>
            <a:r>
              <a:rPr lang="tr-TR" dirty="0" smtClean="0"/>
              <a:t> </a:t>
            </a:r>
            <a:r>
              <a:rPr lang="tr-TR" dirty="0" err="1" smtClean="0"/>
              <a:t>sizes</a:t>
            </a:r>
            <a:endParaRPr lang="tr-TR" dirty="0" smtClean="0"/>
          </a:p>
          <a:p>
            <a:pPr lvl="1"/>
            <a:r>
              <a:rPr lang="tr-TR" dirty="0" smtClean="0"/>
              <a:t>Desktop</a:t>
            </a:r>
            <a:endParaRPr lang="tr-TR" dirty="0"/>
          </a:p>
          <a:p>
            <a:pPr lvl="1"/>
            <a:r>
              <a:rPr lang="tr-TR" dirty="0" err="1" smtClean="0"/>
              <a:t>Clusters</a:t>
            </a:r>
            <a:endParaRPr lang="tr-TR" dirty="0" smtClean="0"/>
          </a:p>
          <a:p>
            <a:pPr lvl="2"/>
            <a:r>
              <a:rPr lang="tr-TR" dirty="0" smtClean="0"/>
              <a:t>PI, Departmental, </a:t>
            </a:r>
            <a:r>
              <a:rPr lang="tr-TR" dirty="0" err="1" smtClean="0"/>
              <a:t>Campus</a:t>
            </a:r>
            <a:r>
              <a:rPr lang="tr-TR" dirty="0" smtClean="0"/>
              <a:t> </a:t>
            </a:r>
          </a:p>
          <a:p>
            <a:pPr lvl="2"/>
            <a:r>
              <a:rPr lang="tr-TR" dirty="0" err="1" smtClean="0"/>
              <a:t>National</a:t>
            </a:r>
            <a:r>
              <a:rPr lang="tr-TR" dirty="0" smtClean="0"/>
              <a:t> </a:t>
            </a:r>
            <a:r>
              <a:rPr lang="tr-TR" dirty="0" err="1" smtClean="0"/>
              <a:t>supercomputers</a:t>
            </a:r>
            <a:endParaRPr lang="tr-TR" dirty="0" smtClean="0"/>
          </a:p>
          <a:p>
            <a:pPr lvl="2"/>
            <a:r>
              <a:rPr lang="tr-TR" dirty="0" smtClean="0"/>
              <a:t>Commercial </a:t>
            </a:r>
            <a:r>
              <a:rPr lang="tr-TR" dirty="0" err="1" smtClean="0"/>
              <a:t>clouds</a:t>
            </a:r>
            <a:endParaRPr lang="tr-TR" dirty="0" smtClean="0"/>
          </a:p>
          <a:p>
            <a:pPr lvl="1"/>
            <a:endParaRPr lang="tr-TR" dirty="0"/>
          </a:p>
          <a:p>
            <a:pPr lvl="1"/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793978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uses the HPC?</a:t>
            </a:r>
          </a:p>
        </p:txBody>
      </p:sp>
      <p:pic>
        <p:nvPicPr>
          <p:cNvPr id="5" name="image2.png"/>
          <p:cNvPicPr/>
          <p:nvPr/>
        </p:nvPicPr>
        <p:blipFill>
          <a:blip r:embed="rId3"/>
          <a:srcRect l="139" r="139"/>
          <a:stretch>
            <a:fillRect/>
          </a:stretch>
        </p:blipFill>
        <p:spPr>
          <a:xfrm>
            <a:off x="2121230" y="1269938"/>
            <a:ext cx="8000326" cy="514730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545522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UH HPC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Replace ACE - Cray cluster management</a:t>
            </a:r>
          </a:p>
          <a:p>
            <a:pPr lvl="1"/>
            <a:r>
              <a:rPr lang="en-US" dirty="0" smtClean="0"/>
              <a:t>Vendor locks hardware purchase</a:t>
            </a:r>
          </a:p>
          <a:p>
            <a:pPr lvl="1"/>
            <a:r>
              <a:rPr lang="en-US" dirty="0" smtClean="0"/>
              <a:t>Whole cluster co-term warranty</a:t>
            </a:r>
          </a:p>
          <a:p>
            <a:pPr lvl="1"/>
            <a:r>
              <a:rPr lang="en-US" dirty="0" smtClean="0"/>
              <a:t>OS upgrade for fee only</a:t>
            </a:r>
            <a:endParaRPr lang="en-US" dirty="0" smtClean="0"/>
          </a:p>
          <a:p>
            <a:r>
              <a:rPr lang="en-US" dirty="0" err="1" smtClean="0"/>
              <a:t>xCAT</a:t>
            </a:r>
            <a:r>
              <a:rPr lang="en-US" dirty="0" smtClean="0"/>
              <a:t> </a:t>
            </a:r>
            <a:r>
              <a:rPr lang="en-US" dirty="0"/>
              <a:t>- Extreme Cluster/Cloud Administration Toolkit</a:t>
            </a:r>
            <a:endParaRPr lang="en-US" dirty="0" smtClean="0"/>
          </a:p>
          <a:p>
            <a:pPr lvl="1"/>
            <a:r>
              <a:rPr lang="en-US" dirty="0" smtClean="0"/>
              <a:t>Open source, </a:t>
            </a:r>
            <a:r>
              <a:rPr lang="en-US" dirty="0" smtClean="0"/>
              <a:t>hardware and OS agnostic</a:t>
            </a:r>
          </a:p>
          <a:p>
            <a:pPr lvl="1"/>
            <a:r>
              <a:rPr lang="en-US" dirty="0" smtClean="0"/>
              <a:t>Replace management and login nodes with dedicated VM cluster</a:t>
            </a:r>
          </a:p>
          <a:p>
            <a:pPr lvl="1"/>
            <a:r>
              <a:rPr lang="en-US" dirty="0" smtClean="0"/>
              <a:t>Enables further expansion of the cluster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77453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067" y="247618"/>
            <a:ext cx="10972800" cy="1143000"/>
          </a:xfrm>
        </p:spPr>
        <p:txBody>
          <a:bodyPr/>
          <a:lstStyle/>
          <a:p>
            <a:r>
              <a:rPr lang="en-US" dirty="0" smtClean="0"/>
              <a:t>CI People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4113" y="1594177"/>
            <a:ext cx="7012217" cy="4545499"/>
          </a:xfrm>
        </p:spPr>
        <p:txBody>
          <a:bodyPr>
            <a:normAutofit/>
          </a:bodyPr>
          <a:lstStyle/>
          <a:p>
            <a:r>
              <a:rPr lang="en-US" dirty="0" smtClean="0"/>
              <a:t>Gwen Jacobs,	</a:t>
            </a:r>
            <a:r>
              <a:rPr lang="en-US" dirty="0" smtClean="0"/>
              <a:t>Director</a:t>
            </a:r>
            <a:endParaRPr lang="en-US" dirty="0" smtClean="0"/>
          </a:p>
          <a:p>
            <a:r>
              <a:rPr lang="en-US" dirty="0" smtClean="0"/>
              <a:t>Sean </a:t>
            </a:r>
            <a:r>
              <a:rPr lang="en-US" dirty="0" smtClean="0"/>
              <a:t>Cleveland</a:t>
            </a:r>
            <a:endParaRPr lang="en-US" dirty="0" smtClean="0"/>
          </a:p>
          <a:p>
            <a:r>
              <a:rPr lang="en-US" dirty="0" smtClean="0"/>
              <a:t>David </a:t>
            </a:r>
            <a:r>
              <a:rPr lang="en-US" dirty="0" err="1" smtClean="0"/>
              <a:t>Schanzenbach</a:t>
            </a:r>
            <a:endParaRPr lang="en-US" dirty="0" smtClean="0"/>
          </a:p>
          <a:p>
            <a:r>
              <a:rPr lang="en-US" dirty="0" smtClean="0"/>
              <a:t>Michelle </a:t>
            </a:r>
            <a:r>
              <a:rPr lang="en-US" dirty="0" err="1" smtClean="0"/>
              <a:t>Choe</a:t>
            </a:r>
            <a:endParaRPr lang="en-US" dirty="0" smtClean="0"/>
          </a:p>
          <a:p>
            <a:r>
              <a:rPr lang="en-US" dirty="0" smtClean="0"/>
              <a:t>Jennifer </a:t>
            </a:r>
            <a:r>
              <a:rPr lang="en-US" dirty="0" err="1" smtClean="0"/>
              <a:t>Geis</a:t>
            </a:r>
            <a:endParaRPr lang="en-US" dirty="0" smtClean="0"/>
          </a:p>
          <a:p>
            <a:r>
              <a:rPr lang="en-US" dirty="0" smtClean="0"/>
              <a:t>Ouida Meier</a:t>
            </a:r>
            <a:endParaRPr lang="en-US" dirty="0" smtClean="0"/>
          </a:p>
          <a:p>
            <a:r>
              <a:rPr lang="en-US" dirty="0" smtClean="0"/>
              <a:t>Adriana </a:t>
            </a:r>
            <a:r>
              <a:rPr lang="en-US" dirty="0" err="1" smtClean="0"/>
              <a:t>Comerford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6397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-Palatino Linotype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-Palatino Linotype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9111A70-0198-4F40-BEFB-ADDC651BCC6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275</Words>
  <Application>Microsoft Macintosh PowerPoint</Application>
  <PresentationFormat>Custom</PresentationFormat>
  <Paragraphs>54</Paragraphs>
  <Slides>10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  UH HPC Cluster Update  Ron Merrill July 13, 2018</vt:lpstr>
      <vt:lpstr>Outline</vt:lpstr>
      <vt:lpstr>What is the UH HPC Cluster?</vt:lpstr>
      <vt:lpstr>Cray CS-300</vt:lpstr>
      <vt:lpstr>HPC</vt:lpstr>
      <vt:lpstr>Why is there UH HPC Cluster?</vt:lpstr>
      <vt:lpstr>Who uses the HPC?</vt:lpstr>
      <vt:lpstr>UH HPC Update</vt:lpstr>
      <vt:lpstr>CI People</vt:lpstr>
      <vt:lpstr>Thank you!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2015-05-23T01:17:48Z</dcterms:created>
  <dcterms:modified xsi:type="dcterms:W3CDTF">2018-07-11T22:06:37Z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TC034605109991</vt:lpwstr>
  </property>
</Properties>
</file>