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102" r:id="rId1"/>
  </p:sldMasterIdLst>
  <p:notesMasterIdLst>
    <p:notesMasterId r:id="rId9"/>
  </p:notesMasterIdLst>
  <p:handoutMasterIdLst>
    <p:handoutMasterId r:id="rId10"/>
  </p:handoutMasterIdLst>
  <p:sldIdLst>
    <p:sldId id="281" r:id="rId2"/>
    <p:sldId id="278" r:id="rId3"/>
    <p:sldId id="280" r:id="rId4"/>
    <p:sldId id="282" r:id="rId5"/>
    <p:sldId id="283" r:id="rId6"/>
    <p:sldId id="284" r:id="rId7"/>
    <p:sldId id="285" r:id="rId8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Palatino Linotype" charset="0"/>
        <a:ea typeface="MS PGothic" charset="0"/>
        <a:cs typeface="MS PGothic" charset="0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Palatino Linotype" charset="0"/>
        <a:ea typeface="MS PGothic" charset="0"/>
        <a:cs typeface="MS PGothic" charset="0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Palatino Linotype" charset="0"/>
        <a:ea typeface="MS PGothic" charset="0"/>
        <a:cs typeface="MS PGothic" charset="0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Palatino Linotype" charset="0"/>
        <a:ea typeface="MS PGothic" charset="0"/>
        <a:cs typeface="MS PGothic" charset="0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Palatino Linotype" charset="0"/>
        <a:ea typeface="MS PGothic" charset="0"/>
        <a:cs typeface="MS PGothic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Palatino Linotype" charset="0"/>
        <a:ea typeface="MS PGothic" charset="0"/>
        <a:cs typeface="MS PGothic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Palatino Linotype" charset="0"/>
        <a:ea typeface="MS PGothic" charset="0"/>
        <a:cs typeface="MS PGothic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Palatino Linotype" charset="0"/>
        <a:ea typeface="MS PGothic" charset="0"/>
        <a:cs typeface="MS PGothic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Palatino Linotype" charset="0"/>
        <a:ea typeface="MS PGothic" charset="0"/>
        <a:cs typeface="MS PGothic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939FB"/>
    <a:srgbClr val="E38C1B"/>
    <a:srgbClr val="E1AF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013" autoAdjust="0"/>
    <p:restoredTop sz="76756" autoAdjust="0"/>
  </p:normalViewPr>
  <p:slideViewPr>
    <p:cSldViewPr snapToGrid="0" snapToObjects="1">
      <p:cViewPr varScale="1">
        <p:scale>
          <a:sx n="93" d="100"/>
          <a:sy n="93" d="100"/>
        </p:scale>
        <p:origin x="1600" y="20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10C7B4-5083-0740-90D9-72925605136E}" type="datetimeFigureOut">
              <a:rPr lang="en-US" smtClean="0"/>
              <a:t>7/12/18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356AE6-6A67-9942-8C39-F7CC75EE9D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57225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Palatino Linotype" panose="02040502050505030304" pitchFamily="18" charset="0"/>
                <a:ea typeface="MS PGothic" panose="020B0600070205080204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8404047C-6E8D-5641-9C44-B7ADE69DD4E8}" type="datetimeFigureOut">
              <a:rPr lang="en-US"/>
              <a:pPr>
                <a:defRPr/>
              </a:pPr>
              <a:t>7/12/18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Palatino Linotype" panose="02040502050505030304" pitchFamily="18" charset="0"/>
                <a:ea typeface="MS PGothic" panose="020B0600070205080204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D084E2F3-5934-E24A-8056-F887D1B108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01166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084E2F3-5934-E24A-8056-F887D1B1086E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1129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084E2F3-5934-E24A-8056-F887D1B1086E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752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084E2F3-5934-E24A-8056-F887D1B1086E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5649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084E2F3-5934-E24A-8056-F887D1B1086E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3446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084E2F3-5934-E24A-8056-F887D1B1086E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115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084E2F3-5934-E24A-8056-F887D1B1086E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2519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084E2F3-5934-E24A-8056-F887D1B1086E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5157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3181003"/>
          </a:xfrm>
        </p:spPr>
        <p:txBody>
          <a:bodyPr/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930535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rgbClr val="21222B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January 20,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ITS Talks, January 20,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D0F437-D0F7-1D49-A244-DE0CF5E6D5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71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January 20,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ITS Talks, January 20,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A39FA5-C179-8440-B788-2E8C37760E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536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January 20,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ITS Talks, January 20,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F399A0-541F-F64B-B76A-DDC8C93E55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380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4325" y="2410692"/>
            <a:ext cx="8229600" cy="3359212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January 20,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ITS Talks, January 20,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87AAD-0D54-6649-83C7-D86BDDB5E5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28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495800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4695825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297363" y="3924300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/>
          <a:lstStyle>
            <a:lvl1pPr marL="0" indent="0" algn="ctr">
              <a:buNone/>
              <a:defRPr sz="2000">
                <a:solidFill>
                  <a:srgbClr val="21222B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January 20, 2016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ITS Talks, January 20, 2016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EC34866-E71F-E145-9E53-84CD6739B6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096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4325" y="828675"/>
            <a:ext cx="8372475" cy="132669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61507"/>
            <a:ext cx="4038600" cy="3864656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2261506"/>
            <a:ext cx="4041648" cy="38649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January 20, 2016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ITS Talks, January 20, 2016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C5049C-E861-D444-951A-66CFEA951A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371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5562" y="2082339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19486" y="2082339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05562" y="2709632"/>
            <a:ext cx="4041648" cy="34164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19613" y="2710076"/>
            <a:ext cx="4041648" cy="34159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January 20, 2016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ITS Talks, January 20, 2016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7929B7-36BE-BE41-9969-B91451E7CE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033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January 20, 2016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ITS Talks, January 20, 2016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5F2BC7-9A47-DB4C-A8C9-46A676487A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783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January 20, 2016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ITS Talks, January 20, 2016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0566DA-CE0E-B14F-A0A8-731F4C4D46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733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January 20, 2016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ITS Talks, January 20, 2016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1491F3-E4AB-EE4B-AF28-F459AAC7DE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449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January 20, 2016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ITS Talks, January 20, 2016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CDA56F-F636-C44A-B3B8-2B967C61DB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085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14">
            <a:duotone>
              <a:prstClr val="black"/>
              <a:srgbClr val="0939FB">
                <a:tint val="45000"/>
                <a:satMod val="400000"/>
              </a:srgbClr>
            </a:duotone>
            <a:lum bright="100000" contrast="-40000"/>
          </a:blip>
          <a:srcRect r="12983" b="16164"/>
          <a:stretch/>
        </p:blipFill>
        <p:spPr>
          <a:xfrm>
            <a:off x="6989500" y="4542518"/>
            <a:ext cx="2154500" cy="2057979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14325" y="531813"/>
            <a:ext cx="8229600" cy="145415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/>
              <a:t>ITS PowerPoint Template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14325" y="2014538"/>
            <a:ext cx="8229600" cy="375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8850" y="6397625"/>
            <a:ext cx="2085975" cy="365125"/>
          </a:xfrm>
          <a:prstGeom prst="rect">
            <a:avLst/>
          </a:prstGeom>
        </p:spPr>
        <p:txBody>
          <a:bodyPr vert="horz" wrap="square" lIns="91440" tIns="45720" rIns="4572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595959"/>
                </a:solidFill>
                <a:latin typeface="Century Gothic" charset="0"/>
              </a:defRPr>
            </a:lvl1pPr>
          </a:lstStyle>
          <a:p>
            <a:pPr>
              <a:defRPr/>
            </a:pPr>
            <a:r>
              <a:rPr lang="en-US"/>
              <a:t>January 20,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11325" y="6419850"/>
            <a:ext cx="2847975" cy="3016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ITS Talks, January 20,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97375" y="6400800"/>
            <a:ext cx="561975" cy="365125"/>
          </a:xfrm>
          <a:prstGeom prst="rect">
            <a:avLst/>
          </a:prstGeom>
        </p:spPr>
        <p:txBody>
          <a:bodyPr vert="horz" wrap="square" lIns="27432" tIns="45720" rIns="4572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solidFill>
                  <a:srgbClr val="595959"/>
                </a:solidFill>
                <a:latin typeface="Century Gothic" charset="0"/>
              </a:defRPr>
            </a:lvl1pPr>
          </a:lstStyle>
          <a:p>
            <a:pPr>
              <a:defRPr/>
            </a:pPr>
            <a:fld id="{DCEA556D-6D61-6B49-AC07-309C6BF83B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2" name="Picture 13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63" y="6065838"/>
            <a:ext cx="1604962" cy="65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14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25"/>
          <a:stretch>
            <a:fillRect/>
          </a:stretch>
        </p:blipFill>
        <p:spPr bwMode="auto">
          <a:xfrm>
            <a:off x="0" y="5926138"/>
            <a:ext cx="9144000" cy="947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5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-39688"/>
            <a:ext cx="4175125" cy="463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 userDrawn="1"/>
        </p:nvSpPr>
        <p:spPr>
          <a:xfrm>
            <a:off x="6545578" y="6292443"/>
            <a:ext cx="24935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i="1" dirty="0">
                <a:solidFill>
                  <a:schemeClr val="bg1"/>
                </a:solidFill>
                <a:latin typeface="Arial"/>
                <a:cs typeface="Arial"/>
              </a:rPr>
              <a:t>IT</a:t>
            </a:r>
            <a:r>
              <a:rPr lang="en-US" sz="1400" i="1" baseline="0" dirty="0">
                <a:solidFill>
                  <a:schemeClr val="bg1"/>
                </a:solidFill>
                <a:latin typeface="Arial"/>
                <a:cs typeface="Arial"/>
              </a:rPr>
              <a:t> All-Campus Workshop</a:t>
            </a:r>
          </a:p>
          <a:p>
            <a:pPr algn="r"/>
            <a:r>
              <a:rPr lang="en-US" sz="1400" baseline="0" dirty="0">
                <a:solidFill>
                  <a:srgbClr val="FFFFFF"/>
                </a:solidFill>
                <a:latin typeface="Arial"/>
                <a:cs typeface="Arial"/>
              </a:rPr>
              <a:t>July 13, 2018</a:t>
            </a:r>
            <a:endParaRPr lang="en-US" sz="1400" dirty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99" r:id="rId1"/>
    <p:sldLayoutId id="2147484200" r:id="rId2"/>
    <p:sldLayoutId id="2147484209" r:id="rId3"/>
    <p:sldLayoutId id="2147484201" r:id="rId4"/>
    <p:sldLayoutId id="2147484202" r:id="rId5"/>
    <p:sldLayoutId id="2147484203" r:id="rId6"/>
    <p:sldLayoutId id="2147484204" r:id="rId7"/>
    <p:sldLayoutId id="2147484205" r:id="rId8"/>
    <p:sldLayoutId id="2147484206" r:id="rId9"/>
    <p:sldLayoutId id="2147484207" r:id="rId10"/>
    <p:sldLayoutId id="2147484208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hf sldNum="0" hdr="0" ftr="0" dt="0"/>
  <p:txStyles>
    <p:titleStyle>
      <a:lvl1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Arial" panose="020B0604020202020204" pitchFamily="34" charset="0"/>
          <a:ea typeface="MS PGothic" panose="020B0600070205080204" pitchFamily="34" charset="-128"/>
          <a:cs typeface="Arial" panose="020B0604020202020204" pitchFamily="34" charset="0"/>
        </a:defRPr>
      </a:lvl1pPr>
      <a:lvl2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Arial" panose="020B0604020202020204" pitchFamily="34" charset="0"/>
          <a:ea typeface="MS PGothic" panose="020B0600070205080204" pitchFamily="34" charset="-128"/>
          <a:cs typeface="Arial" panose="020B0604020202020204" pitchFamily="34" charset="0"/>
        </a:defRPr>
      </a:lvl2pPr>
      <a:lvl3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Arial" panose="020B0604020202020204" pitchFamily="34" charset="0"/>
          <a:ea typeface="MS PGothic" panose="020B0600070205080204" pitchFamily="34" charset="-128"/>
          <a:cs typeface="Arial" panose="020B0604020202020204" pitchFamily="34" charset="0"/>
        </a:defRPr>
      </a:lvl3pPr>
      <a:lvl4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Arial" panose="020B0604020202020204" pitchFamily="34" charset="0"/>
          <a:ea typeface="MS PGothic" panose="020B0600070205080204" pitchFamily="34" charset="-128"/>
          <a:cs typeface="Arial" panose="020B0604020202020204" pitchFamily="34" charset="0"/>
        </a:defRPr>
      </a:lvl4pPr>
      <a:lvl5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Arial" panose="020B0604020202020204" pitchFamily="34" charset="0"/>
          <a:ea typeface="MS PGothic" panose="020B0600070205080204" pitchFamily="34" charset="-128"/>
          <a:cs typeface="Arial" panose="020B0604020202020204" pitchFamily="34" charset="0"/>
        </a:defRPr>
      </a:lvl5pPr>
      <a:lvl6pPr marL="4572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6pPr>
      <a:lvl7pPr marL="9144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7pPr>
      <a:lvl8pPr marL="13716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8pPr>
      <a:lvl9pPr marL="18288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21222B"/>
          </a:solidFill>
          <a:latin typeface="+mj-lt"/>
          <a:ea typeface="MS PGothic" panose="020B0600070205080204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Courier New" charset="0"/>
        <a:buChar char="o"/>
        <a:defRPr sz="1600" kern="1200">
          <a:solidFill>
            <a:srgbClr val="21222B"/>
          </a:solidFill>
          <a:latin typeface="+mj-lt"/>
          <a:ea typeface="MS PGothic" panose="020B0600070205080204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rgbClr val="21222B"/>
          </a:solidFill>
          <a:latin typeface="+mj-lt"/>
          <a:ea typeface="MS PGothic" panose="020B0600070205080204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Courier New" charset="0"/>
        <a:buChar char="o"/>
        <a:defRPr sz="1600" kern="1200">
          <a:solidFill>
            <a:srgbClr val="21222B"/>
          </a:solidFill>
          <a:latin typeface="+mj-lt"/>
          <a:ea typeface="MS PGothic" panose="020B0600070205080204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rgbClr val="21222B"/>
          </a:solidFill>
          <a:latin typeface="+mj-lt"/>
          <a:ea typeface="MS PGothic" panose="020B0600070205080204" pitchFamily="34" charset="-128"/>
          <a:cs typeface="MS PGothic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8B0229-AFD6-1C48-A0F1-A147DBBB0A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6255" y="609601"/>
            <a:ext cx="8919556" cy="3181003"/>
          </a:xfrm>
        </p:spPr>
        <p:txBody>
          <a:bodyPr/>
          <a:lstStyle/>
          <a:p>
            <a:r>
              <a:rPr lang="en-US" sz="4400" dirty="0"/>
              <a:t>The Hawai‘i Data Science Institute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E797BA8-955E-5149-8C61-C543717A6A2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Gwen Jacobs</a:t>
            </a:r>
          </a:p>
          <a:p>
            <a:r>
              <a:rPr lang="en-US" dirty="0"/>
              <a:t>Director of Cyberinfrastructure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B331E6E-C1A0-F14B-8766-982D9C9527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9615" y="858190"/>
            <a:ext cx="4522123" cy="1194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278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00F4A3-7108-5C4E-881A-2BCB86760F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471" y="157740"/>
            <a:ext cx="8229600" cy="1454150"/>
          </a:xfrm>
        </p:spPr>
        <p:txBody>
          <a:bodyPr/>
          <a:lstStyle/>
          <a:p>
            <a:r>
              <a:rPr lang="en-US" sz="4400" dirty="0"/>
              <a:t>HI-DSI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88FFB0-D0B9-304F-82FB-1D2E39CCB2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983" y="2078183"/>
            <a:ext cx="9047017" cy="3879272"/>
          </a:xfrm>
        </p:spPr>
        <p:txBody>
          <a:bodyPr/>
          <a:lstStyle/>
          <a:p>
            <a:r>
              <a:rPr lang="en-US" b="1" dirty="0"/>
              <a:t>Develop educational degree programs</a:t>
            </a:r>
            <a:r>
              <a:rPr lang="en-US" dirty="0"/>
              <a:t> designed to increase enrollment and retention in data science at the undergraduate, graduate and professional levels, </a:t>
            </a:r>
          </a:p>
          <a:p>
            <a:r>
              <a:rPr lang="en-US" b="1" dirty="0"/>
              <a:t>Catalyze interdisciplinary research projects</a:t>
            </a:r>
            <a:r>
              <a:rPr lang="en-US" dirty="0"/>
              <a:t> and extramural funding</a:t>
            </a:r>
          </a:p>
          <a:p>
            <a:r>
              <a:rPr lang="en-US" dirty="0"/>
              <a:t>Develop </a:t>
            </a:r>
            <a:r>
              <a:rPr lang="en-US" b="1" dirty="0"/>
              <a:t>strong partnerships with industry and the business community</a:t>
            </a:r>
            <a:r>
              <a:rPr lang="en-US" dirty="0"/>
              <a:t> to support workforce development and training. </a:t>
            </a:r>
          </a:p>
          <a:p>
            <a:r>
              <a:rPr lang="en-US" dirty="0"/>
              <a:t>Co-Directors: Jason Leigh and Gwen Jacobs</a:t>
            </a:r>
          </a:p>
          <a:p>
            <a:r>
              <a:rPr lang="en-US" dirty="0"/>
              <a:t>Associate Director.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6702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17D7EF-DA84-EC4A-8648-58FFCE9943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Education and Training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B4398E-BCDE-B447-81AE-FF2E448872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4325" y="2105891"/>
            <a:ext cx="8229600" cy="3359212"/>
          </a:xfrm>
        </p:spPr>
        <p:txBody>
          <a:bodyPr/>
          <a:lstStyle/>
          <a:p>
            <a:r>
              <a:rPr lang="en-US" dirty="0"/>
              <a:t>Disruptive, cross campus curriculum development effort</a:t>
            </a:r>
          </a:p>
          <a:p>
            <a:r>
              <a:rPr lang="en-US" dirty="0"/>
              <a:t>Foundational Data Science course for all students</a:t>
            </a:r>
          </a:p>
          <a:p>
            <a:r>
              <a:rPr lang="en-US" dirty="0"/>
              <a:t>1 credit modules of core data science topics – </a:t>
            </a:r>
            <a:r>
              <a:rPr lang="en-US" dirty="0" err="1"/>
              <a:t>Juypter</a:t>
            </a:r>
            <a:r>
              <a:rPr lang="en-US" dirty="0"/>
              <a:t> notebooks – increase access for all </a:t>
            </a:r>
          </a:p>
          <a:p>
            <a:r>
              <a:rPr lang="en-US" dirty="0"/>
              <a:t>1 – 2 day workshops on focused topics</a:t>
            </a:r>
          </a:p>
          <a:p>
            <a:r>
              <a:rPr lang="en-US" dirty="0"/>
              <a:t>Certificate in Data Science</a:t>
            </a:r>
          </a:p>
          <a:p>
            <a:r>
              <a:rPr lang="en-US" dirty="0"/>
              <a:t>Challenge – coordination of efforts across campus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7264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17D7EF-DA84-EC4A-8648-58FFCE994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325" y="199303"/>
            <a:ext cx="8229600" cy="1454150"/>
          </a:xfrm>
        </p:spPr>
        <p:txBody>
          <a:bodyPr/>
          <a:lstStyle/>
          <a:p>
            <a:r>
              <a:rPr lang="en-US" dirty="0"/>
              <a:t>Research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B4398E-BCDE-B447-81AE-FF2E448872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Promote collaborative research between data scientists and domain scientists</a:t>
            </a:r>
          </a:p>
          <a:p>
            <a:r>
              <a:rPr lang="en-US" dirty="0"/>
              <a:t>HI-DSI Student Fellowships</a:t>
            </a:r>
          </a:p>
          <a:p>
            <a:r>
              <a:rPr lang="en-US" dirty="0"/>
              <a:t>Students learn basic data science skills</a:t>
            </a:r>
          </a:p>
          <a:p>
            <a:pPr lvl="1"/>
            <a:r>
              <a:rPr lang="en-US" dirty="0"/>
              <a:t>Introduction to Python Programming, Data Wrangling, Data Visualization, Modeling through Probabilistic Programming, Data management and database architecting and querying, Time Series Data Analysis, Introduction to Machine Learning </a:t>
            </a:r>
          </a:p>
          <a:p>
            <a:r>
              <a:rPr lang="en-US" dirty="0"/>
              <a:t>Work with industry partners and domain scientists on research projects 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8456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17D7EF-DA84-EC4A-8648-58FFCE994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325" y="227013"/>
            <a:ext cx="8229600" cy="1454150"/>
          </a:xfrm>
        </p:spPr>
        <p:txBody>
          <a:bodyPr/>
          <a:lstStyle/>
          <a:p>
            <a:r>
              <a:rPr lang="en-US" dirty="0"/>
              <a:t>Industry Partners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B4398E-BCDE-B447-81AE-FF2E448872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4325" y="1939638"/>
            <a:ext cx="8229600" cy="3359212"/>
          </a:xfrm>
        </p:spPr>
        <p:txBody>
          <a:bodyPr/>
          <a:lstStyle/>
          <a:p>
            <a:r>
              <a:rPr lang="en-US" dirty="0"/>
              <a:t>Connect with and engage industry partners to partner on research projects, support internships for UH Data Science students and industry jobs</a:t>
            </a:r>
          </a:p>
          <a:p>
            <a:r>
              <a:rPr lang="en-US" dirty="0"/>
              <a:t>Hawaiian Airlines</a:t>
            </a:r>
          </a:p>
          <a:p>
            <a:r>
              <a:rPr lang="en-US" dirty="0"/>
              <a:t>American Savings Bank</a:t>
            </a:r>
          </a:p>
          <a:p>
            <a:r>
              <a:rPr lang="en-US" dirty="0" err="1"/>
              <a:t>Hawaiʻi</a:t>
            </a:r>
            <a:r>
              <a:rPr lang="en-US" dirty="0"/>
              <a:t> Permanente Medical Group</a:t>
            </a:r>
          </a:p>
          <a:p>
            <a:r>
              <a:rPr lang="en-US" dirty="0" err="1"/>
              <a:t>Hawaiʻi</a:t>
            </a:r>
            <a:r>
              <a:rPr lang="en-US" dirty="0"/>
              <a:t> Pacific Health</a:t>
            </a:r>
          </a:p>
          <a:p>
            <a:r>
              <a:rPr lang="en-US" dirty="0"/>
              <a:t>First </a:t>
            </a:r>
            <a:r>
              <a:rPr lang="en-US" dirty="0" err="1"/>
              <a:t>Hawaiʻi</a:t>
            </a:r>
            <a:r>
              <a:rPr lang="en-US" dirty="0"/>
              <a:t> Bank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2694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17D7EF-DA84-EC4A-8648-58FFCE994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325" y="282431"/>
            <a:ext cx="8229600" cy="1454150"/>
          </a:xfrm>
        </p:spPr>
        <p:txBody>
          <a:bodyPr/>
          <a:lstStyle/>
          <a:p>
            <a:r>
              <a:rPr lang="en-US" dirty="0"/>
              <a:t>CI-Lab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B4398E-BCDE-B447-81AE-FF2E448872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4325" y="1842655"/>
            <a:ext cx="8229600" cy="3359212"/>
          </a:xfrm>
        </p:spPr>
        <p:txBody>
          <a:bodyPr/>
          <a:lstStyle/>
          <a:p>
            <a:r>
              <a:rPr lang="en-US" dirty="0"/>
              <a:t>ITS has a research laboratory!</a:t>
            </a:r>
          </a:p>
          <a:p>
            <a:endParaRPr lang="en-US" dirty="0"/>
          </a:p>
          <a:p>
            <a:r>
              <a:rPr lang="en-US" dirty="0"/>
              <a:t>Keller 103 transformed into a collaborative workspace, meeting and demo space</a:t>
            </a:r>
          </a:p>
          <a:p>
            <a:endParaRPr lang="en-US" dirty="0"/>
          </a:p>
          <a:p>
            <a:r>
              <a:rPr lang="en-US" dirty="0"/>
              <a:t>Supports ITS collaborative research/education projects: ‘Ike Wai, HI-DSI, PIREN, AGAVE and more….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Opening August 2018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8910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317450-B75A-0A4F-B0A2-5EB2FCAC54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633" y="0"/>
            <a:ext cx="8229600" cy="1454150"/>
          </a:xfrm>
        </p:spPr>
        <p:txBody>
          <a:bodyPr/>
          <a:lstStyle/>
          <a:p>
            <a:pPr algn="l"/>
            <a:r>
              <a:rPr lang="en-US" dirty="0"/>
              <a:t>Mahalo!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0B26E53-62DD-8647-BEC4-C04E86F92732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28801"/>
            <a:ext cx="5080286" cy="32004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B04F33A-82F3-F247-919C-E7FF6C014A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3143250" y="857250"/>
            <a:ext cx="6858002" cy="5143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644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Executive.thmx</Template>
  <TotalTime>9577</TotalTime>
  <Words>273</Words>
  <Application>Microsoft Macintosh PowerPoint</Application>
  <PresentationFormat>On-screen Show (4:3)</PresentationFormat>
  <Paragraphs>45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ＭＳ Ｐゴシック</vt:lpstr>
      <vt:lpstr>ＭＳ Ｐゴシック</vt:lpstr>
      <vt:lpstr>Arial</vt:lpstr>
      <vt:lpstr>Calibri</vt:lpstr>
      <vt:lpstr>Century Gothic</vt:lpstr>
      <vt:lpstr>Courier New</vt:lpstr>
      <vt:lpstr>Palatino Linotype</vt:lpstr>
      <vt:lpstr>Executive</vt:lpstr>
      <vt:lpstr>The Hawai‘i Data Science Institute</vt:lpstr>
      <vt:lpstr>HI-DSI Goals</vt:lpstr>
      <vt:lpstr>Education and Training</vt:lpstr>
      <vt:lpstr>Research</vt:lpstr>
      <vt:lpstr>Industry Partners</vt:lpstr>
      <vt:lpstr>CI-Lab</vt:lpstr>
      <vt:lpstr>Mahalo!</vt:lpstr>
    </vt:vector>
  </TitlesOfParts>
  <Company/>
  <LinksUpToDate>false</LinksUpToDate>
  <SharedDoc>false</SharedDoc>
  <HyperlinksChanged>false</HyperlinksChanged>
  <AppVersion>16.0015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Test front page</dc:title>
  <dc:creator>Karen Fujii</dc:creator>
  <cp:lastModifiedBy>Microsoft Office User</cp:lastModifiedBy>
  <cp:revision>159</cp:revision>
  <cp:lastPrinted>2016-01-20T21:29:54Z</cp:lastPrinted>
  <dcterms:created xsi:type="dcterms:W3CDTF">2015-01-16T05:41:35Z</dcterms:created>
  <dcterms:modified xsi:type="dcterms:W3CDTF">2018-07-12T20:14:30Z</dcterms:modified>
</cp:coreProperties>
</file>