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94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2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2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4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84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914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FC3E-FDC3-5044-8850-76A58B9AA163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97D0-9ABA-0847-B093-4A5EB96754D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Shape 15"/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1109424" y="47448"/>
            <a:ext cx="964652" cy="96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sys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050" y="87870"/>
            <a:ext cx="843064" cy="848366"/>
          </a:xfrm>
          <a:prstGeom prst="rect">
            <a:avLst/>
          </a:prstGeom>
        </p:spPr>
      </p:pic>
      <p:pic>
        <p:nvPicPr>
          <p:cNvPr id="11" name="Picture 10" descr="all-campus-itworkshop2018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2" y="87870"/>
            <a:ext cx="1063029" cy="61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waii.edu/uhdata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964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Cybersecurity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Data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Jodi Ito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Chief Information Security Officer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jodi@hawaii.edu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8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535" y="2"/>
            <a:ext cx="6886590" cy="4593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044" y="4732621"/>
            <a:ext cx="8254503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1600" dirty="0">
                <a:latin typeface="Abadi MT Condensed Light"/>
                <a:cs typeface="Abadi MT Condensed Light"/>
              </a:rPr>
              <a:t>http://</a:t>
            </a:r>
            <a:r>
              <a:rPr lang="en-US" sz="1600" dirty="0" err="1">
                <a:latin typeface="Abadi MT Condensed Light"/>
                <a:cs typeface="Abadi MT Condensed Light"/>
              </a:rPr>
              <a:t>www.staradvertiser.com</a:t>
            </a:r>
            <a:r>
              <a:rPr lang="en-US" sz="1600" dirty="0">
                <a:latin typeface="Abadi MT Condensed Light"/>
                <a:cs typeface="Abadi MT Condensed Light"/>
              </a:rPr>
              <a:t>/2018/01/25/</a:t>
            </a:r>
            <a:r>
              <a:rPr lang="en-US" sz="1600" dirty="0" err="1">
                <a:latin typeface="Abadi MT Condensed Light"/>
                <a:cs typeface="Abadi MT Condensed Light"/>
              </a:rPr>
              <a:t>hawaii</a:t>
            </a:r>
            <a:r>
              <a:rPr lang="en-US" sz="1600" dirty="0">
                <a:latin typeface="Abadi MT Condensed Light"/>
                <a:cs typeface="Abadi MT Condensed Light"/>
              </a:rPr>
              <a:t>-news/2400-were-exposed-to-phishing-scheme-uh-tells-lawmakers/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5851" y="4067482"/>
            <a:ext cx="360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</a:t>
            </a:r>
            <a:r>
              <a:rPr lang="en-US" b="1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some items in article are inaccurate</a:t>
            </a:r>
          </a:p>
        </p:txBody>
      </p:sp>
    </p:spTree>
    <p:extLst>
      <p:ext uri="{BB962C8B-B14F-4D97-AF65-F5344CB8AC3E}">
        <p14:creationId xmlns:p14="http://schemas.microsoft.com/office/powerpoint/2010/main" val="252233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40" y="4732896"/>
            <a:ext cx="806400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http://</a:t>
            </a:r>
            <a:r>
              <a:rPr lang="en-US" dirty="0" err="1">
                <a:latin typeface="Abadi MT Condensed Light"/>
                <a:cs typeface="Abadi MT Condensed Light"/>
              </a:rPr>
              <a:t>www.hawaii.edu</a:t>
            </a:r>
            <a:r>
              <a:rPr lang="en-US" dirty="0">
                <a:latin typeface="Abadi MT Condensed Light"/>
                <a:cs typeface="Abadi MT Condensed Light"/>
              </a:rPr>
              <a:t>/</a:t>
            </a:r>
            <a:r>
              <a:rPr lang="en-US" dirty="0" err="1">
                <a:latin typeface="Abadi MT Condensed Light"/>
                <a:cs typeface="Abadi MT Condensed Light"/>
              </a:rPr>
              <a:t>govrel</a:t>
            </a:r>
            <a:r>
              <a:rPr lang="en-US" dirty="0">
                <a:latin typeface="Abadi MT Condensed Light"/>
                <a:cs typeface="Abadi MT Condensed Light"/>
              </a:rPr>
              <a:t>/docs/reports/2017/hrs487n-4_2017_october-2017-breach_report.pdf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545" y="97186"/>
            <a:ext cx="6126904" cy="456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4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Security Concerns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88913"/>
            <a:ext cx="8229600" cy="39555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Increase in cyber attacks  +  better methodologies = increase in compromised systems, networks, and accounts</a:t>
            </a:r>
          </a:p>
          <a:p>
            <a:r>
              <a:rPr lang="en-US" sz="2400" dirty="0" smtClean="0">
                <a:latin typeface="+mn-lt"/>
              </a:rPr>
              <a:t>Increase in well-crafted SPEAR phishing attacks appearing to be sent from UH employees/departments</a:t>
            </a:r>
          </a:p>
          <a:p>
            <a:r>
              <a:rPr lang="en-US" sz="2400" dirty="0" smtClean="0">
                <a:latin typeface="+mn-lt"/>
              </a:rPr>
              <a:t>Privileged account credentials are stolen (Active Directory Domain Administrator accounts, system administrator accounts, credit card processor accounts, etc.)</a:t>
            </a:r>
          </a:p>
          <a:p>
            <a:r>
              <a:rPr lang="en-US" sz="2400" dirty="0" smtClean="0">
                <a:latin typeface="+mn-lt"/>
              </a:rPr>
              <a:t>Misperception that if your computer/network is behind a firewall, you are secure (email attacks can bypass firewalls)</a:t>
            </a:r>
          </a:p>
        </p:txBody>
      </p:sp>
    </p:spTree>
    <p:extLst>
      <p:ext uri="{BB962C8B-B14F-4D97-AF65-F5344CB8AC3E}">
        <p14:creationId xmlns:p14="http://schemas.microsoft.com/office/powerpoint/2010/main" val="386525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sz="3600" dirty="0" smtClean="0"/>
              <a:t>Security Concerns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+mn-lt"/>
              </a:rPr>
              <a:t>Contract language for 3</a:t>
            </a:r>
            <a:r>
              <a:rPr lang="en-US" baseline="30000" dirty="0" smtClean="0">
                <a:latin typeface="+mn-lt"/>
              </a:rPr>
              <a:t>rd</a:t>
            </a:r>
            <a:r>
              <a:rPr lang="en-US" dirty="0" smtClean="0">
                <a:latin typeface="+mn-lt"/>
              </a:rPr>
              <a:t> party hosted applications/services storing UH sensitive information is not vetted so UH sensitive information is NOT adequately protected</a:t>
            </a:r>
          </a:p>
          <a:p>
            <a:r>
              <a:rPr lang="en-US" dirty="0" smtClean="0">
                <a:latin typeface="+mn-lt"/>
              </a:rPr>
              <a:t>Human error:  UH sensitive information is still being mishandled</a:t>
            </a:r>
          </a:p>
          <a:p>
            <a:pPr lvl="1"/>
            <a:r>
              <a:rPr lang="en-US" dirty="0" smtClean="0">
                <a:latin typeface="+mn-lt"/>
              </a:rPr>
              <a:t> emailed to the wrong person unencrypted</a:t>
            </a:r>
          </a:p>
          <a:p>
            <a:pPr lvl="1"/>
            <a:r>
              <a:rPr lang="en-US" dirty="0" smtClean="0">
                <a:latin typeface="+mn-lt"/>
              </a:rPr>
              <a:t> faxed to the wrong phone number  </a:t>
            </a:r>
          </a:p>
          <a:p>
            <a:pPr lvl="1"/>
            <a:r>
              <a:rPr lang="en-US" dirty="0" smtClean="0">
                <a:latin typeface="+mn-lt"/>
              </a:rPr>
              <a:t> inadvertently posted on a public website</a:t>
            </a:r>
          </a:p>
          <a:p>
            <a:r>
              <a:rPr lang="en-US" dirty="0" smtClean="0">
                <a:latin typeface="+mn-lt"/>
              </a:rPr>
              <a:t>Google docs/drive being used to share sensitive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i="0" u="none" strike="noStrike" cap="none" dirty="0" smtClean="0">
                <a:solidFill>
                  <a:schemeClr val="dk1"/>
                </a:solidFill>
                <a:ea typeface="Calibri"/>
                <a:sym typeface="Calibri"/>
              </a:rPr>
              <a:t>  Data Governance &amp; Info Sec Road Shows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n-lt"/>
              </a:rPr>
              <a:t>Presentations on every campus this past spring including an online session</a:t>
            </a:r>
          </a:p>
          <a:p>
            <a:pPr lvl="1"/>
            <a:r>
              <a:rPr lang="en-US" dirty="0" smtClean="0">
                <a:latin typeface="+mn-lt"/>
              </a:rPr>
              <a:t>overview of UH Data Governance principles &amp; guidelines, update of related policies &amp; procedures, overview of Information Security Program, data classification categories, HIPAA policy and more</a:t>
            </a:r>
          </a:p>
          <a:p>
            <a:pPr lvl="1"/>
            <a:r>
              <a:rPr lang="en-US" dirty="0" smtClean="0">
                <a:latin typeface="+mn-lt"/>
              </a:rPr>
              <a:t>archive of online session &amp; slide decks posted on: </a:t>
            </a:r>
          </a:p>
          <a:p>
            <a:pPr marL="635000" lvl="1" indent="0">
              <a:buNone/>
            </a:pPr>
            <a:r>
              <a:rPr lang="en-US" dirty="0" smtClean="0">
                <a:latin typeface="+mn-lt"/>
              </a:rPr>
              <a:t> 		</a:t>
            </a:r>
            <a:r>
              <a:rPr lang="en-US" dirty="0" smtClean="0">
                <a:latin typeface="+mn-lt"/>
                <a:hlinkClick r:id="rId2"/>
              </a:rPr>
              <a:t>www.hawaii.edu/uhdatagov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Planning for similar sessions in Fall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9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Today’s Security Sessions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94" y="966092"/>
            <a:ext cx="8952608" cy="3973516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Security Incident Response &amp; Current Threats at UH (repeated)</a:t>
            </a:r>
          </a:p>
          <a:p>
            <a:pPr lvl="1"/>
            <a:r>
              <a:rPr lang="en-US" sz="1800" dirty="0" smtClean="0">
                <a:latin typeface="+mn-lt"/>
              </a:rPr>
              <a:t>What is a “security incident”; what do if you have one (CALL INFOSEC!); what information you should be logging/monitoring; forensics for analysis; remediation steps (do not restore the malware!); threat landscape &amp; incidents</a:t>
            </a:r>
          </a:p>
          <a:p>
            <a:r>
              <a:rPr lang="en-US" sz="2400" dirty="0" smtClean="0">
                <a:latin typeface="+mn-lt"/>
              </a:rPr>
              <a:t>Everyday </a:t>
            </a:r>
            <a:r>
              <a:rPr lang="en-US" sz="2400" dirty="0" err="1">
                <a:latin typeface="+mn-lt"/>
              </a:rPr>
              <a:t>Cybersecurity</a:t>
            </a:r>
            <a:r>
              <a:rPr lang="en-US" sz="2400" dirty="0">
                <a:latin typeface="+mn-lt"/>
              </a:rPr>
              <a:t> Tips for Non-Geeks 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(Breakout #1)</a:t>
            </a:r>
          </a:p>
          <a:p>
            <a:pPr lvl="1"/>
            <a:r>
              <a:rPr lang="en-US" sz="1800" dirty="0" smtClean="0">
                <a:latin typeface="+mn-lt"/>
              </a:rPr>
              <a:t>Threat landscape &amp; incidents (who’s attacking us and why); UH policies &amp; procedures (protecting UH sensitive information); “Good Cyber Hygiene” practices to use every day</a:t>
            </a:r>
          </a:p>
          <a:p>
            <a:r>
              <a:rPr lang="en-US" sz="2400" dirty="0" smtClean="0">
                <a:latin typeface="+mn-lt"/>
              </a:rPr>
              <a:t>Everything You Wanted to Ask… </a:t>
            </a:r>
            <a:r>
              <a:rPr lang="en-US" sz="2400" i="1" dirty="0" smtClean="0">
                <a:latin typeface="+mn-lt"/>
              </a:rPr>
              <a:t>about </a:t>
            </a:r>
            <a:r>
              <a:rPr lang="en-US" sz="2400" i="1" dirty="0" err="1" smtClean="0">
                <a:latin typeface="+mn-lt"/>
              </a:rPr>
              <a:t>cybersecurity</a:t>
            </a:r>
            <a:r>
              <a:rPr lang="en-US" sz="2400" i="1" dirty="0" smtClean="0">
                <a:latin typeface="+mn-lt"/>
              </a:rPr>
              <a:t>  </a:t>
            </a:r>
            <a:r>
              <a:rPr lang="en-US" sz="2400" dirty="0" smtClean="0">
                <a:latin typeface="+mn-lt"/>
              </a:rPr>
              <a:t>(Breakout #2)</a:t>
            </a:r>
          </a:p>
          <a:p>
            <a:pPr lvl="1"/>
            <a:r>
              <a:rPr lang="en-US" sz="1800" dirty="0" smtClean="0">
                <a:latin typeface="+mn-lt"/>
              </a:rPr>
              <a:t>Open Q&amp;A session: panel includes Data Governance, Info Sec, Office of General Counsel</a:t>
            </a:r>
          </a:p>
        </p:txBody>
      </p:sp>
    </p:spTree>
    <p:extLst>
      <p:ext uri="{BB962C8B-B14F-4D97-AF65-F5344CB8AC3E}">
        <p14:creationId xmlns:p14="http://schemas.microsoft.com/office/powerpoint/2010/main" val="108196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</TotalTime>
  <Words>424</Words>
  <Application>Microsoft Macintosh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Cybersecurity  &amp; Data Governance</vt:lpstr>
      <vt:lpstr>PowerPoint Presentation</vt:lpstr>
      <vt:lpstr>PowerPoint Presentation</vt:lpstr>
      <vt:lpstr>Top Security Concerns</vt:lpstr>
      <vt:lpstr>  Security Concerns - continued</vt:lpstr>
      <vt:lpstr>  Data Governance &amp; Info Sec Road Shows</vt:lpstr>
      <vt:lpstr>Today’s Security Sessions</vt:lpstr>
    </vt:vector>
  </TitlesOfParts>
  <Company>University of Hawaii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</dc:creator>
  <cp:lastModifiedBy>Jodi</cp:lastModifiedBy>
  <cp:revision>5</cp:revision>
  <dcterms:created xsi:type="dcterms:W3CDTF">2018-07-13T05:02:12Z</dcterms:created>
  <dcterms:modified xsi:type="dcterms:W3CDTF">2018-07-13T05:32:22Z</dcterms:modified>
</cp:coreProperties>
</file>