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9" r:id="rId3"/>
    <p:sldId id="313" r:id="rId4"/>
    <p:sldId id="258" r:id="rId5"/>
    <p:sldId id="306" r:id="rId6"/>
    <p:sldId id="325" r:id="rId7"/>
    <p:sldId id="326" r:id="rId8"/>
    <p:sldId id="314" r:id="rId9"/>
    <p:sldId id="307" r:id="rId10"/>
    <p:sldId id="301" r:id="rId11"/>
    <p:sldId id="315" r:id="rId12"/>
    <p:sldId id="302" r:id="rId13"/>
    <p:sldId id="308" r:id="rId14"/>
    <p:sldId id="309" r:id="rId15"/>
    <p:sldId id="296" r:id="rId16"/>
    <p:sldId id="310" r:id="rId17"/>
    <p:sldId id="311" r:id="rId18"/>
    <p:sldId id="316" r:id="rId19"/>
    <p:sldId id="317" r:id="rId20"/>
    <p:sldId id="318" r:id="rId21"/>
    <p:sldId id="319" r:id="rId22"/>
    <p:sldId id="320" r:id="rId23"/>
    <p:sldId id="303" r:id="rId24"/>
    <p:sldId id="321" r:id="rId25"/>
    <p:sldId id="328" r:id="rId26"/>
    <p:sldId id="323" r:id="rId27"/>
    <p:sldId id="322" r:id="rId28"/>
    <p:sldId id="327" r:id="rId29"/>
    <p:sldId id="285" r:id="rId30"/>
    <p:sldId id="300" r:id="rId31"/>
    <p:sldId id="261" r:id="rId32"/>
    <p:sldId id="324" r:id="rId33"/>
    <p:sldId id="262" r:id="rId3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5999"/>
    <a:srgbClr val="F06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3" autoAdjust="0"/>
    <p:restoredTop sz="82746" autoAdjust="0"/>
  </p:normalViewPr>
  <p:slideViewPr>
    <p:cSldViewPr snapToGrid="0" snapToObjects="1">
      <p:cViewPr>
        <p:scale>
          <a:sx n="100" d="100"/>
          <a:sy n="100" d="100"/>
        </p:scale>
        <p:origin x="179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A7172-1269-4F46-8148-66A3ED209D02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1CC57-F448-6B40-82CC-1F8B4D656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9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FD1E2-B7E5-4C46-A14D-A144EEDE9623}" type="datetimeFigureOut">
              <a:rPr lang="en-US" smtClean="0"/>
              <a:t>7/11/18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6FB09-76FE-6546-9E7C-F04F44B82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2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FB09-76FE-6546-9E7C-F04F44B826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58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door, grab the students who </a:t>
            </a:r>
            <a:r>
              <a:rPr lang="en-US" dirty="0" err="1" smtClean="0"/>
              <a:t>donʻt</a:t>
            </a:r>
            <a:r>
              <a:rPr lang="en-US" dirty="0" smtClean="0"/>
              <a:t> know the</a:t>
            </a:r>
            <a:r>
              <a:rPr lang="en-US" baseline="0" dirty="0" smtClean="0"/>
              <a:t> roof is on fire or </a:t>
            </a:r>
            <a:r>
              <a:rPr lang="en-US" baseline="0" dirty="0" err="1" smtClean="0"/>
              <a:t>donʻt</a:t>
            </a:r>
            <a:r>
              <a:rPr lang="en-US" baseline="0" dirty="0" smtClean="0"/>
              <a:t> come from a background that can guide them easily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FB09-76FE-6546-9E7C-F04F44B826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51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build</a:t>
            </a:r>
            <a:r>
              <a:rPr lang="en-US" baseline="0" dirty="0" smtClean="0"/>
              <a:t> to succeed, keep them going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FB09-76FE-6546-9E7C-F04F44B826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Thatʻs</a:t>
            </a:r>
            <a:r>
              <a:rPr lang="en-US" baseline="0" dirty="0" smtClean="0"/>
              <a:t> our theory of change: more in, more success, more continue.  BOOM! 55 by 25.  Living wage, less mainland imports (me)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the question is</a:t>
            </a:r>
            <a:r>
              <a:rPr lang="mr-IN" baseline="0" dirty="0" smtClean="0"/>
              <a:t>…</a:t>
            </a:r>
            <a:r>
              <a:rPr lang="haw-US" baseline="0" dirty="0" smtClean="0"/>
              <a:t> does it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FB09-76FE-6546-9E7C-F04F44B826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5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school -</a:t>
            </a:r>
            <a:r>
              <a:rPr lang="en-US" baseline="0" dirty="0" smtClean="0"/>
              <a:t> public and charter on the windward side, except 1</a:t>
            </a:r>
          </a:p>
          <a:p>
            <a:r>
              <a:rPr lang="en-US" baseline="0" dirty="0" smtClean="0"/>
              <a:t>329 students last spring. 15% of our enrollment</a:t>
            </a:r>
          </a:p>
          <a:p>
            <a:r>
              <a:rPr lang="en-US" baseline="0" dirty="0" smtClean="0"/>
              <a:t>54% NH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FB09-76FE-6546-9E7C-F04F44B826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96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this is going on across</a:t>
            </a:r>
            <a:r>
              <a:rPr lang="en-US" baseline="0" dirty="0" smtClean="0"/>
              <a:t> the entire state!!!!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FB09-76FE-6546-9E7C-F04F44B826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77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improvement is critical to the individual we serve. Typical house in Kaneohe, $800,000, condo maybe $575,000. $27,000</a:t>
            </a:r>
            <a:r>
              <a:rPr lang="en-US" baseline="0" dirty="0" smtClean="0"/>
              <a:t> extra income per year or the $1,000,000 addition of a baccalaureate is critical. This is the difference between your adult children living with you for the rest of their lives or moving 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FB09-76FE-6546-9E7C-F04F44B826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52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FB09-76FE-6546-9E7C-F04F44B826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34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Demographics: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Suburban Campus - Rural Communities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A.A. Liberal Arts</a:t>
            </a:r>
            <a:endParaRPr lang="en-US" b="0" dirty="0" smtClean="0">
              <a:effectLst/>
            </a:endParaRP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A.S. Natural Science - fastest growing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Enrollment: 3533  (39% NH)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 participation rate: 54% (all), 63% (NH)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FB09-76FE-6546-9E7C-F04F44B8260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0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of us are firefighters. We are putting out and </a:t>
            </a:r>
            <a:r>
              <a:rPr lang="en-US" dirty="0" err="1" smtClean="0"/>
              <a:t>preventingthose</a:t>
            </a:r>
            <a:r>
              <a:rPr lang="en-US" dirty="0" smtClean="0"/>
              <a:t> fires all day long to provide education for our state.</a:t>
            </a:r>
          </a:p>
          <a:p>
            <a:r>
              <a:rPr lang="haw-US" baseline="0" dirty="0" smtClean="0"/>
              <a:t>W</a:t>
            </a:r>
            <a:r>
              <a:rPr lang="en-US" baseline="0" dirty="0" smtClean="0"/>
              <a:t>h</a:t>
            </a:r>
            <a:r>
              <a:rPr lang="haw-US" baseline="0" dirty="0" smtClean="0"/>
              <a:t>en systems work, we take them for granted. It is when they fail that we notice... </a:t>
            </a:r>
            <a:r>
              <a:rPr lang="en-US" dirty="0" smtClean="0"/>
              <a:t>And actually this is just emblematic</a:t>
            </a:r>
            <a:r>
              <a:rPr lang="en-US" baseline="0" dirty="0" smtClean="0"/>
              <a:t> of education in general</a:t>
            </a:r>
            <a:r>
              <a:rPr lang="mr-IN" baseline="0" dirty="0" smtClean="0"/>
              <a:t>…</a:t>
            </a:r>
            <a:r>
              <a:rPr lang="haw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FB09-76FE-6546-9E7C-F04F44B826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5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Higher</a:t>
            </a:r>
            <a:r>
              <a:rPr lang="en-US" baseline="0" dirty="0" smtClean="0"/>
              <a:t> Education in Hawaii is failing to keep up with market demand.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1 out of every 3 of our generally better paying jobs will need to go unfilled or be recruited from elsewhere.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56% of our population will be competing for 30% of the remaining jobs, which usually </a:t>
            </a:r>
            <a:r>
              <a:rPr lang="en-US" baseline="0" dirty="0" err="1" smtClean="0"/>
              <a:t>wonʻt</a:t>
            </a:r>
            <a:r>
              <a:rPr lang="en-US" baseline="0" dirty="0" smtClean="0"/>
              <a:t> even pay a living wage if they get hired.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FB09-76FE-6546-9E7C-F04F44B826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2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roof is on fire and </a:t>
            </a:r>
            <a:r>
              <a:rPr lang="en-US" dirty="0" err="1" smtClean="0"/>
              <a:t>weʻve</a:t>
            </a:r>
            <a:r>
              <a:rPr lang="en-US" baseline="0" dirty="0" smtClean="0"/>
              <a:t> quadrupled the number of people who </a:t>
            </a:r>
            <a:r>
              <a:rPr lang="en-US" baseline="0" dirty="0" err="1" smtClean="0"/>
              <a:t>arenʻt</a:t>
            </a:r>
            <a:r>
              <a:rPr lang="en-US" baseline="0" dirty="0" smtClean="0"/>
              <a:t> worried about the house burning down on them.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FB09-76FE-6546-9E7C-F04F44B826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08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$153,000 if you want a house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FB09-76FE-6546-9E7C-F04F44B826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0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</a:t>
            </a:r>
            <a:r>
              <a:rPr lang="en-US" dirty="0" err="1" smtClean="0"/>
              <a:t>donʻt</a:t>
            </a:r>
            <a:r>
              <a:rPr lang="en-US" dirty="0" smtClean="0"/>
              <a:t> need to know the roof is on fire, we just need to give them the skills so they can succeed</a:t>
            </a:r>
            <a:r>
              <a:rPr lang="en-US" baseline="0" dirty="0" smtClean="0"/>
              <a:t> and help their families and communities to do similarly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FB09-76FE-6546-9E7C-F04F44B826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err="1" smtClean="0"/>
              <a:t>Doesnʻt</a:t>
            </a:r>
            <a:r>
              <a:rPr lang="en-US" dirty="0" smtClean="0"/>
              <a:t> include less than 9</a:t>
            </a:r>
            <a:r>
              <a:rPr lang="en-US" baseline="30000" dirty="0" smtClean="0"/>
              <a:t>th</a:t>
            </a:r>
            <a:r>
              <a:rPr lang="en-US" dirty="0" smtClean="0"/>
              <a:t> grade.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FB09-76FE-6546-9E7C-F04F44B826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3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 is important</a:t>
            </a:r>
          </a:p>
          <a:p>
            <a:r>
              <a:rPr lang="en-US" dirty="0" smtClean="0"/>
              <a:t>ECHS</a:t>
            </a:r>
            <a:r>
              <a:rPr lang="en-US" baseline="0" dirty="0" smtClean="0"/>
              <a:t> is important not just demographics but opinions, makes it important, likely, less optional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FB09-76FE-6546-9E7C-F04F44B826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96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</a:t>
            </a:r>
          </a:p>
          <a:p>
            <a:r>
              <a:rPr lang="en-US" dirty="0" smtClean="0"/>
              <a:t>Living wage fall in Bachelor’s</a:t>
            </a:r>
            <a:r>
              <a:rPr lang="en-US" baseline="0" dirty="0" smtClean="0"/>
              <a:t> Degree, where we meet “virtually no unemployment”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Hawaii residents with bachelor’s degrees earn on average $27,000 more per year than residents with only a high school diploma, and are less likely to be unemployed. (U.S. Census, 2011)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FB09-76FE-6546-9E7C-F04F44B826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07CA-B684-434E-8521-BA5FBAEDFE58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DD32-4DE3-5F42-8E0B-49556A313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07CA-B684-434E-8521-BA5FBAEDFE58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DD32-4DE3-5F42-8E0B-49556A313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07CA-B684-434E-8521-BA5FBAEDFE58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DD32-4DE3-5F42-8E0B-49556A313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708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07CA-B684-434E-8521-BA5FBAEDFE58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DD32-4DE3-5F42-8E0B-49556A313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78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376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07CA-B684-434E-8521-BA5FBAEDFE58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DD32-4DE3-5F42-8E0B-49556A313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9"/>
            <a:ext cx="4038600" cy="4708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9"/>
            <a:ext cx="4038600" cy="4708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07CA-B684-434E-8521-BA5FBAEDFE58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DD32-4DE3-5F42-8E0B-49556A313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07CA-B684-434E-8521-BA5FBAEDFE58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DD32-4DE3-5F42-8E0B-49556A313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07CA-B684-434E-8521-BA5FBAEDFE58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DD32-4DE3-5F42-8E0B-49556A313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07CA-B684-434E-8521-BA5FBAEDFE58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DD32-4DE3-5F42-8E0B-49556A313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07CA-B684-434E-8521-BA5FBAEDFE58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DD32-4DE3-5F42-8E0B-49556A313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07CA-B684-434E-8521-BA5FBAEDFE58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DD32-4DE3-5F42-8E0B-49556A313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207CA-B684-434E-8521-BA5FBAEDFE58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7DD32-4DE3-5F42-8E0B-49556A313C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212080"/>
            <a:ext cx="9144000" cy="1888534"/>
            <a:chOff x="-122621" y="5285758"/>
            <a:chExt cx="9144000" cy="1888534"/>
          </a:xfrm>
        </p:grpSpPr>
        <p:pic>
          <p:nvPicPr>
            <p:cNvPr id="8" name="Picture 7" descr="Windward Glide Art.ai"/>
            <p:cNvPicPr>
              <a:picLocks noChangeAspect="1"/>
            </p:cNvPicPr>
            <p:nvPr/>
          </p:nvPicPr>
          <p:blipFill rotWithShape="1">
            <a:blip r:embed="rId13"/>
            <a:srcRect l="20334" t="36206" r="19834" b="43798"/>
            <a:stretch/>
          </p:blipFill>
          <p:spPr>
            <a:xfrm>
              <a:off x="-122621" y="5285758"/>
              <a:ext cx="9144000" cy="1645920"/>
            </a:xfrm>
            <a:prstGeom prst="rect">
              <a:avLst/>
            </a:prstGeom>
          </p:spPr>
        </p:pic>
        <p:pic>
          <p:nvPicPr>
            <p:cNvPr id="9" name="Picture 8" descr="WCC-HORIZ-WHITETYPE.ai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70740" y="5461763"/>
              <a:ext cx="2283372" cy="171252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venir Black" charset="0"/>
          <a:ea typeface="Avenir Black" charset="0"/>
          <a:cs typeface="Avenir Black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pp.powerbi.com/view?r=eyJrIjoiYjFmMGNmYjEtN2JlNS00NmRkLTk1OGYtN2FmZjdiZGJlYjhiIiwidCI6IjgyZThmOWEyLWZiODctNDk1Ny04ZTIxLWRmNWYzMjc1ZTMyOCIsImMiOjZ9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55by25.org/ffbtf-content/uploads/2014/03/Georgetown-Report_HI_2020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hibusinessroundtable.org/wp-content/uploads/2012/01/final_-_pulsewinter_2012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vingwage.mit.edu/counties/15003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5212080"/>
            <a:ext cx="9144000" cy="1888534"/>
            <a:chOff x="-122621" y="5285758"/>
            <a:chExt cx="9144000" cy="1888534"/>
          </a:xfrm>
        </p:grpSpPr>
        <p:pic>
          <p:nvPicPr>
            <p:cNvPr id="12" name="Picture 11" descr="Windward Glide Art.ai"/>
            <p:cNvPicPr>
              <a:picLocks noChangeAspect="1"/>
            </p:cNvPicPr>
            <p:nvPr/>
          </p:nvPicPr>
          <p:blipFill rotWithShape="1">
            <a:blip r:embed="rId3"/>
            <a:srcRect l="20334" t="36206" r="19834" b="43798"/>
            <a:stretch/>
          </p:blipFill>
          <p:spPr>
            <a:xfrm>
              <a:off x="-122621" y="5285758"/>
              <a:ext cx="9144000" cy="1645920"/>
            </a:xfrm>
            <a:prstGeom prst="rect">
              <a:avLst/>
            </a:prstGeom>
          </p:spPr>
        </p:pic>
        <p:pic>
          <p:nvPicPr>
            <p:cNvPr id="13" name="Picture 12" descr="WCC-HORIZ-WHITETYPE.a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0740" y="5461763"/>
              <a:ext cx="2283372" cy="171252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40685" y="383746"/>
            <a:ext cx="72626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Arial Black"/>
              </a:rPr>
              <a:t>Windward Community College</a:t>
            </a:r>
          </a:p>
          <a:p>
            <a:r>
              <a:rPr lang="en-US" sz="3200" b="1" spc="-150" dirty="0" smtClean="0">
                <a:solidFill>
                  <a:srgbClr val="FFFFFF"/>
                </a:solidFill>
                <a:cs typeface="Arial Black"/>
              </a:rPr>
              <a:t>Looking to the future: Enrollment, Outreach and Student Support</a:t>
            </a:r>
            <a:endParaRPr lang="en-US" sz="3200" spc="-15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427356"/>
            <a:ext cx="9144000" cy="2173095"/>
          </a:xfrm>
        </p:spPr>
        <p:txBody>
          <a:bodyPr>
            <a:normAutofit/>
          </a:bodyPr>
          <a:lstStyle/>
          <a:p>
            <a:r>
              <a:rPr lang="en-US" dirty="0" smtClean="0"/>
              <a:t>Early College High School </a:t>
            </a:r>
            <a:br>
              <a:rPr lang="en-US" dirty="0" smtClean="0"/>
            </a:br>
            <a:r>
              <a:rPr lang="en-US" sz="2400" dirty="0" smtClean="0"/>
              <a:t>as a strategy to meet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55 by 25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63648" y="3635485"/>
            <a:ext cx="7350981" cy="1752600"/>
          </a:xfrm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Ardis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Eschenberg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, Ph.D.</a:t>
            </a:r>
          </a:p>
          <a:p>
            <a:pPr algn="r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Vice Chancellor for Academic Affairs</a:t>
            </a:r>
          </a:p>
          <a:p>
            <a:pPr algn="r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Windward Community College</a:t>
            </a:r>
          </a:p>
          <a:p>
            <a:pPr algn="r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July 13, 2018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8229600" cy="1651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56% are almost as likely to have some college as only a HS Diploma</a:t>
            </a:r>
            <a:endParaRPr lang="en-US" sz="32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4" y="1104900"/>
            <a:ext cx="7859752" cy="4533899"/>
          </a:xfrm>
        </p:spPr>
      </p:pic>
    </p:spTree>
    <p:extLst>
      <p:ext uri="{BB962C8B-B14F-4D97-AF65-F5344CB8AC3E}">
        <p14:creationId xmlns:p14="http://schemas.microsoft.com/office/powerpoint/2010/main" val="209166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College High School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more students in the door</a:t>
            </a:r>
          </a:p>
          <a:p>
            <a:pPr lvl="1"/>
            <a:r>
              <a:rPr lang="en-US" dirty="0" smtClean="0"/>
              <a:t>Specifically those that are less likely to come </a:t>
            </a:r>
            <a:r>
              <a:rPr lang="en-US" sz="1100" dirty="0" smtClean="0"/>
              <a:t>(AP)</a:t>
            </a:r>
          </a:p>
          <a:p>
            <a:pPr marL="457200" lvl="1" indent="0">
              <a:buNone/>
            </a:pPr>
            <a:endParaRPr lang="en-US" sz="1100" dirty="0" smtClean="0"/>
          </a:p>
          <a:p>
            <a:r>
              <a:rPr lang="en-US" dirty="0" smtClean="0"/>
              <a:t>Build them up to succeed</a:t>
            </a:r>
          </a:p>
          <a:p>
            <a:pPr lvl="1"/>
            <a:r>
              <a:rPr lang="en-US" dirty="0" smtClean="0"/>
              <a:t>Structure the environment so they learn college going skills and are ready to succeed in less supported, less familiar environment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Keep them going</a:t>
            </a:r>
          </a:p>
          <a:p>
            <a:pPr lvl="1"/>
            <a:r>
              <a:rPr lang="en-US" dirty="0" smtClean="0"/>
              <a:t>Improve the pathway so they go on to college after HS</a:t>
            </a:r>
          </a:p>
        </p:txBody>
      </p:sp>
    </p:spTree>
    <p:extLst>
      <p:ext uri="{BB962C8B-B14F-4D97-AF65-F5344CB8AC3E}">
        <p14:creationId xmlns:p14="http://schemas.microsoft.com/office/powerpoint/2010/main" val="24097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Higher degree = more pay, less unemployment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60" y="1028700"/>
            <a:ext cx="7996680" cy="4521200"/>
          </a:xfrm>
        </p:spPr>
      </p:pic>
    </p:spTree>
    <p:extLst>
      <p:ext uri="{BB962C8B-B14F-4D97-AF65-F5344CB8AC3E}">
        <p14:creationId xmlns:p14="http://schemas.microsoft.com/office/powerpoint/2010/main" val="955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 of Early College</a:t>
            </a:r>
            <a:r>
              <a:rPr lang="en-US" sz="1200" dirty="0" smtClean="0"/>
              <a:t> at WCC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Prioritize underrepresented populations in higher </a:t>
            </a:r>
            <a:r>
              <a:rPr lang="en-US" dirty="0" err="1" smtClean="0"/>
              <a:t>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generation, Native Hawaiian, Free/reduced lunch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Remove the barriers of expense, transportation, unfamiliar environment, isolation:</a:t>
            </a:r>
          </a:p>
          <a:p>
            <a:pPr lvl="1"/>
            <a:r>
              <a:rPr lang="en-US" dirty="0" smtClean="0"/>
              <a:t>Free, in the high school classroom, with their peers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ECHS building college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</a:t>
            </a:r>
            <a:r>
              <a:rPr lang="en-US" dirty="0" smtClean="0"/>
              <a:t>students </a:t>
            </a:r>
            <a:r>
              <a:rPr lang="en-US" dirty="0"/>
              <a:t>so they when they fall, they can get back </a:t>
            </a:r>
            <a:r>
              <a:rPr lang="en-US" dirty="0" smtClean="0"/>
              <a:t>up</a:t>
            </a:r>
          </a:p>
          <a:p>
            <a:pPr lvl="1"/>
            <a:r>
              <a:rPr lang="en-US" dirty="0"/>
              <a:t>Engaged faculty</a:t>
            </a:r>
          </a:p>
          <a:p>
            <a:pPr lvl="1"/>
            <a:r>
              <a:rPr lang="en-US" dirty="0" smtClean="0"/>
              <a:t>High school success coach</a:t>
            </a:r>
          </a:p>
          <a:p>
            <a:pPr lvl="1"/>
            <a:r>
              <a:rPr lang="en-US" dirty="0" smtClean="0"/>
              <a:t>College counselor</a:t>
            </a:r>
          </a:p>
          <a:p>
            <a:pPr lvl="1"/>
            <a:r>
              <a:rPr lang="en-US" dirty="0" smtClean="0"/>
              <a:t>Tutoring</a:t>
            </a:r>
            <a:endParaRPr lang="en-US" dirty="0"/>
          </a:p>
          <a:p>
            <a:r>
              <a:rPr lang="en-US" dirty="0"/>
              <a:t>Help them to navigate getting in to college post-high </a:t>
            </a:r>
            <a:r>
              <a:rPr lang="en-US" dirty="0" smtClean="0"/>
              <a:t>school</a:t>
            </a:r>
          </a:p>
          <a:p>
            <a:pPr lvl="1"/>
            <a:r>
              <a:rPr lang="en-US" dirty="0" smtClean="0"/>
              <a:t>(NEW) New Student Orientation at the HS’s.</a:t>
            </a:r>
          </a:p>
          <a:p>
            <a:pPr lvl="1"/>
            <a:r>
              <a:rPr lang="en-US" dirty="0" smtClean="0"/>
              <a:t>FAFSA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6893" y="1760834"/>
            <a:ext cx="6471814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venir Black" charset="0"/>
                <a:ea typeface="Avenir Black" charset="0"/>
                <a:cs typeface="Avenir Black" charset="0"/>
              </a:rPr>
              <a:t>Impact</a:t>
            </a:r>
            <a:endParaRPr lang="en-US" sz="75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92D050">
                    <a:alpha val="60000"/>
                  </a:srgb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venir Black" charset="0"/>
              <a:ea typeface="Avenir Black" charset="0"/>
              <a:cs typeface="Aveni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more in the door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4400" y="1417638"/>
            <a:ext cx="5259600" cy="3372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650" y="1395500"/>
            <a:ext cx="342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Castle High School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Kailua High School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Kahuku</a:t>
            </a:r>
            <a:r>
              <a:rPr lang="en-US" dirty="0" smtClean="0"/>
              <a:t> Inter &amp; High School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Kahuku</a:t>
            </a:r>
            <a:r>
              <a:rPr lang="en-US" dirty="0" smtClean="0"/>
              <a:t> Hawaiian Academy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Olomana</a:t>
            </a:r>
            <a:r>
              <a:rPr lang="en-US" dirty="0" smtClean="0"/>
              <a:t> School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Hawaii Youth Correctional Facility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Hakipuʻu</a:t>
            </a:r>
            <a:r>
              <a:rPr lang="en-US" dirty="0" smtClean="0"/>
              <a:t> Learning Center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Ke</a:t>
            </a:r>
            <a:r>
              <a:rPr lang="en-US" dirty="0" smtClean="0"/>
              <a:t> Kula </a:t>
            </a:r>
            <a:r>
              <a:rPr lang="en-US" dirty="0" err="1" smtClean="0"/>
              <a:t>Kaiapuni</a:t>
            </a:r>
            <a:r>
              <a:rPr lang="en-US" dirty="0" smtClean="0"/>
              <a:t> o </a:t>
            </a:r>
            <a:r>
              <a:rPr lang="en-US" dirty="0" err="1" smtClean="0"/>
              <a:t>Pūʻōhala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Ke</a:t>
            </a:r>
            <a:r>
              <a:rPr lang="en-US" dirty="0" smtClean="0"/>
              <a:t> Kula o Samuel M. </a:t>
            </a:r>
            <a:r>
              <a:rPr lang="en-US" dirty="0" err="1" smtClean="0"/>
              <a:t>Kamakau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7850" y="5932681"/>
            <a:ext cx="509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ʻAʻohe</a:t>
            </a:r>
            <a:r>
              <a:rPr lang="en-US" i="1" dirty="0">
                <a:solidFill>
                  <a:schemeClr val="bg1"/>
                </a:solidFill>
              </a:rPr>
              <a:t> pau </a:t>
            </a:r>
            <a:r>
              <a:rPr lang="en-US" i="1" dirty="0" err="1">
                <a:solidFill>
                  <a:schemeClr val="bg1"/>
                </a:solidFill>
              </a:rPr>
              <a:t>ka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ʻike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ka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hālau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hoʻokahi</a:t>
            </a:r>
            <a:r>
              <a:rPr lang="en-US" i="1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ʻAll</a:t>
            </a:r>
            <a:r>
              <a:rPr lang="en-US" i="1" dirty="0">
                <a:solidFill>
                  <a:schemeClr val="bg1"/>
                </a:solidFill>
              </a:rPr>
              <a:t> knowledge is not learned in just one </a:t>
            </a:r>
            <a:r>
              <a:rPr lang="en-US" i="1">
                <a:solidFill>
                  <a:schemeClr val="bg1"/>
                </a:solidFill>
              </a:rPr>
              <a:t>school</a:t>
            </a:r>
            <a:r>
              <a:rPr lang="en-US" i="1" smtClean="0">
                <a:solidFill>
                  <a:schemeClr val="bg1"/>
                </a:solidFill>
              </a:rPr>
              <a:t>.’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Harold K.L. Castle Foundation </a:t>
            </a:r>
          </a:p>
          <a:p>
            <a:r>
              <a:rPr lang="en-US" dirty="0" smtClean="0"/>
              <a:t>Kamehameha Schools</a:t>
            </a:r>
          </a:p>
          <a:p>
            <a:r>
              <a:rPr lang="en-US" dirty="0" smtClean="0"/>
              <a:t>US DOE Title III Mala </a:t>
            </a:r>
            <a:r>
              <a:rPr lang="en-US" dirty="0" err="1" smtClean="0"/>
              <a:t>Aʻoaʻo</a:t>
            </a:r>
            <a:r>
              <a:rPr lang="en-US" dirty="0" smtClean="0"/>
              <a:t> </a:t>
            </a:r>
            <a:r>
              <a:rPr lang="en-US" dirty="0" err="1" smtClean="0"/>
              <a:t>Kaiaulu</a:t>
            </a:r>
            <a:endParaRPr lang="en-US" dirty="0" smtClean="0"/>
          </a:p>
          <a:p>
            <a:r>
              <a:rPr lang="en-US" dirty="0" smtClean="0"/>
              <a:t>US DOE Title III </a:t>
            </a:r>
            <a:r>
              <a:rPr lang="en-US" dirty="0" err="1" smtClean="0"/>
              <a:t>Puʻuhonua</a:t>
            </a:r>
            <a:endParaRPr lang="en-US" dirty="0" smtClean="0"/>
          </a:p>
          <a:p>
            <a:r>
              <a:rPr lang="en-US" dirty="0" smtClean="0"/>
              <a:t>Hawaii State Legislature funding</a:t>
            </a:r>
          </a:p>
          <a:p>
            <a:r>
              <a:rPr lang="en-US" dirty="0" smtClean="0"/>
              <a:t>HS weighted student formula</a:t>
            </a:r>
          </a:p>
          <a:p>
            <a:r>
              <a:rPr lang="en-US" dirty="0" smtClean="0"/>
              <a:t>Windward Community College</a:t>
            </a:r>
          </a:p>
          <a:p>
            <a:r>
              <a:rPr lang="en-US" dirty="0"/>
              <a:t>V</a:t>
            </a:r>
            <a:r>
              <a:rPr lang="en-US" dirty="0" smtClean="0"/>
              <a:t>olunteers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6800" y="5702300"/>
            <a:ext cx="5346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ʻIke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aku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ʻike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mai</a:t>
            </a:r>
            <a:r>
              <a:rPr lang="en-US" i="1" dirty="0">
                <a:solidFill>
                  <a:schemeClr val="bg1"/>
                </a:solidFill>
              </a:rPr>
              <a:t>. </a:t>
            </a:r>
            <a:r>
              <a:rPr lang="en-US" i="1" dirty="0" err="1">
                <a:solidFill>
                  <a:schemeClr val="bg1"/>
                </a:solidFill>
              </a:rPr>
              <a:t>Kōkua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aku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kōkua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mai</a:t>
            </a:r>
            <a:r>
              <a:rPr lang="en-US" i="1" dirty="0">
                <a:solidFill>
                  <a:schemeClr val="bg1"/>
                </a:solidFill>
              </a:rPr>
              <a:t>. </a:t>
            </a:r>
            <a:r>
              <a:rPr lang="en-US" i="1" dirty="0" err="1">
                <a:solidFill>
                  <a:schemeClr val="bg1"/>
                </a:solidFill>
              </a:rPr>
              <a:t>Pēlā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ka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nohona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ʻohana</a:t>
            </a:r>
            <a:r>
              <a:rPr lang="en-US" i="1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i="1" dirty="0" err="1">
                <a:solidFill>
                  <a:schemeClr val="bg1"/>
                </a:solidFill>
              </a:rPr>
              <a:t>ʻWatch</a:t>
            </a:r>
            <a:r>
              <a:rPr lang="en-US" i="1" dirty="0">
                <a:solidFill>
                  <a:schemeClr val="bg1"/>
                </a:solidFill>
              </a:rPr>
              <a:t>, observe. Help others and accept help. That is the family way.’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1"/>
            <a:ext cx="8229600" cy="4538664"/>
          </a:xfrm>
        </p:spPr>
        <p:txBody>
          <a:bodyPr/>
          <a:lstStyle/>
          <a:p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93.08%</a:t>
            </a:r>
            <a:r>
              <a:rPr lang="en-US" dirty="0" smtClean="0"/>
              <a:t> Overall success rate (</a:t>
            </a:r>
            <a:r>
              <a:rPr lang="en-US" u="sng" dirty="0" smtClean="0"/>
              <a:t>&gt;</a:t>
            </a:r>
            <a:r>
              <a:rPr lang="en-US" dirty="0" smtClean="0"/>
              <a:t>C)</a:t>
            </a:r>
          </a:p>
          <a:p>
            <a:r>
              <a:rPr lang="en-US" sz="4000" b="1" dirty="0">
                <a:latin typeface="Avenir Heavy" charset="0"/>
                <a:ea typeface="Avenir Heavy" charset="0"/>
                <a:cs typeface="Avenir Heavy" charset="0"/>
              </a:rPr>
              <a:t>3.4 average </a:t>
            </a:r>
            <a:r>
              <a:rPr lang="en-US" dirty="0" smtClean="0"/>
              <a:t>GPA</a:t>
            </a:r>
          </a:p>
          <a:p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4755</a:t>
            </a:r>
            <a:r>
              <a:rPr lang="en-US" dirty="0" smtClean="0"/>
              <a:t> credits earned</a:t>
            </a:r>
          </a:p>
          <a:p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39</a:t>
            </a:r>
            <a:r>
              <a:rPr lang="en-US" dirty="0" smtClean="0"/>
              <a:t> Certificates earned within 1 semester of HS grad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16400" y="5834363"/>
            <a:ext cx="509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I </a:t>
            </a:r>
            <a:r>
              <a:rPr lang="en-US" i="1" dirty="0" err="1">
                <a:solidFill>
                  <a:schemeClr val="bg1"/>
                </a:solidFill>
              </a:rPr>
              <a:t>maikaʻi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ke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kalo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ka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ʻōhā</a:t>
            </a:r>
            <a:r>
              <a:rPr lang="en-US" i="1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i="1" dirty="0" err="1">
                <a:solidFill>
                  <a:schemeClr val="bg1"/>
                </a:solidFill>
              </a:rPr>
              <a:t>ʻThe</a:t>
            </a:r>
            <a:r>
              <a:rPr lang="en-US" i="1" dirty="0">
                <a:solidFill>
                  <a:schemeClr val="bg1"/>
                </a:solidFill>
              </a:rPr>
              <a:t> goodness of the taro is judged by the young plant it produces</a:t>
            </a:r>
            <a:r>
              <a:rPr lang="en-US" i="1" dirty="0" smtClean="0">
                <a:solidFill>
                  <a:schemeClr val="bg1"/>
                </a:solidFill>
              </a:rPr>
              <a:t>.’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them in higher </a:t>
            </a:r>
            <a:r>
              <a:rPr lang="en-US" dirty="0" err="1" smtClean="0"/>
              <a:t>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2015 &amp; 2016 cohorts: </a:t>
            </a:r>
          </a:p>
          <a:p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54% enrolled in UH institution </a:t>
            </a:r>
            <a:r>
              <a:rPr lang="en-US" dirty="0" smtClean="0"/>
              <a:t>within 1 year of graduation (does not count non-UH)</a:t>
            </a:r>
          </a:p>
          <a:p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62% enrolled at WCC </a:t>
            </a:r>
            <a:r>
              <a:rPr lang="en-US" sz="2200" dirty="0" smtClean="0"/>
              <a:t>(</a:t>
            </a:r>
            <a:r>
              <a:rPr lang="en-US" sz="2200" dirty="0"/>
              <a:t>of those </a:t>
            </a:r>
            <a:r>
              <a:rPr lang="en-US" sz="2200" dirty="0" smtClean="0"/>
              <a:t>enrolled</a:t>
            </a:r>
            <a:r>
              <a:rPr lang="en-US" sz="2200" dirty="0"/>
              <a:t>)</a:t>
            </a:r>
            <a:endParaRPr lang="en-US" sz="2200" dirty="0" smtClean="0"/>
          </a:p>
          <a:p>
            <a:r>
              <a:rPr lang="en-US" sz="4000" b="1" dirty="0">
                <a:latin typeface="Avenir Heavy" charset="0"/>
                <a:ea typeface="Avenir Heavy" charset="0"/>
                <a:cs typeface="Avenir Heavy" charset="0"/>
              </a:rPr>
              <a:t>2</a:t>
            </a:r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.82 average GPA </a:t>
            </a:r>
            <a:r>
              <a:rPr lang="en-US" dirty="0" smtClean="0"/>
              <a:t>in college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799"/>
            <a:ext cx="8229600" cy="13970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67 slides with nothing but </a:t>
            </a:r>
          </a:p>
          <a:p>
            <a:pPr marL="0" indent="0" algn="ctr">
              <a:buNone/>
            </a:pPr>
            <a:r>
              <a:rPr lang="en-US" sz="4000" dirty="0" smtClean="0"/>
              <a:t>data charts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9"/>
            <a:ext cx="8229600" cy="4708526"/>
          </a:xfrm>
        </p:spPr>
        <p:txBody>
          <a:bodyPr/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Castle High School</a:t>
            </a:r>
          </a:p>
          <a:p>
            <a:pPr lvl="1"/>
            <a:r>
              <a:rPr lang="en-US" dirty="0"/>
              <a:t>32% of 2017 grads participated in Dual Credit</a:t>
            </a:r>
          </a:p>
          <a:p>
            <a:pPr lvl="1"/>
            <a:r>
              <a:rPr lang="en-US" dirty="0"/>
              <a:t>59% college going rate (vs. statewide 55</a:t>
            </a:r>
            <a:r>
              <a:rPr lang="en-US" dirty="0" smtClean="0"/>
              <a:t>%)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err="1" smtClean="0">
                <a:latin typeface="Avenir Heavy" charset="0"/>
                <a:ea typeface="Avenir Heavy" charset="0"/>
                <a:cs typeface="Avenir Heavy" charset="0"/>
              </a:rPr>
              <a:t>Olomana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 School</a:t>
            </a:r>
          </a:p>
          <a:p>
            <a:pPr lvl="1"/>
            <a:r>
              <a:rPr lang="en-US" dirty="0" smtClean="0"/>
              <a:t>0% -&gt; 60% -&gt;100% college going rate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err="1" smtClean="0">
                <a:latin typeface="Avenir Heavy" charset="0"/>
                <a:ea typeface="Avenir Heavy" charset="0"/>
                <a:cs typeface="Avenir Heavy" charset="0"/>
              </a:rPr>
              <a:t>Kahuku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 Intermediate &amp; High School</a:t>
            </a:r>
          </a:p>
          <a:p>
            <a:pPr lvl="1"/>
            <a:r>
              <a:rPr lang="en-US" dirty="0" smtClean="0"/>
              <a:t>13% Dual credit</a:t>
            </a:r>
          </a:p>
          <a:p>
            <a:pPr lvl="1"/>
            <a:r>
              <a:rPr lang="en-US" dirty="0" smtClean="0"/>
              <a:t>46% College going (c.f. 41% 2015, 2016)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improve: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 Mahalo ITS!!!</a:t>
            </a:r>
            <a:endParaRPr lang="en-US" sz="3500" dirty="0" smtClean="0"/>
          </a:p>
          <a:p>
            <a:r>
              <a:rPr lang="en-US" sz="3500" dirty="0" smtClean="0"/>
              <a:t>Course Evaluation System</a:t>
            </a:r>
          </a:p>
          <a:p>
            <a:r>
              <a:rPr lang="en-US" sz="3500" dirty="0" err="1" smtClean="0"/>
              <a:t>Laulima</a:t>
            </a:r>
            <a:r>
              <a:rPr lang="en-US" sz="3500" dirty="0" smtClean="0"/>
              <a:t> </a:t>
            </a:r>
            <a:r>
              <a:rPr lang="mr-IN" sz="3500" dirty="0" smtClean="0"/>
              <a:t>–</a:t>
            </a:r>
            <a:r>
              <a:rPr lang="haw-US" sz="3500" dirty="0" smtClean="0"/>
              <a:t> </a:t>
            </a:r>
            <a:r>
              <a:rPr lang="en-US" sz="3500" dirty="0" smtClean="0"/>
              <a:t>materials, communication</a:t>
            </a:r>
          </a:p>
          <a:p>
            <a:r>
              <a:rPr lang="en-US" sz="3500" dirty="0" smtClean="0"/>
              <a:t>OER </a:t>
            </a:r>
            <a:r>
              <a:rPr lang="mr-IN" sz="3500" dirty="0" smtClean="0"/>
              <a:t>–</a:t>
            </a:r>
            <a:r>
              <a:rPr lang="en-US" sz="3500" dirty="0" smtClean="0"/>
              <a:t> book access, free </a:t>
            </a:r>
            <a:r>
              <a:rPr lang="en-US" sz="1200" dirty="0" smtClean="0"/>
              <a:t>(except for incarcerated)</a:t>
            </a:r>
          </a:p>
          <a:p>
            <a:r>
              <a:rPr lang="en-US" sz="3500" dirty="0"/>
              <a:t>BANNER </a:t>
            </a:r>
            <a:r>
              <a:rPr lang="en-US" sz="3500" dirty="0" smtClean="0"/>
              <a:t>- provides </a:t>
            </a:r>
            <a:r>
              <a:rPr lang="en-US" sz="3500" dirty="0"/>
              <a:t>all our data!</a:t>
            </a:r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val="161042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empowers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599"/>
            <a:ext cx="8229600" cy="26035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Data that rocks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862"/>
          </a:xfrm>
        </p:spPr>
        <p:txBody>
          <a:bodyPr>
            <a:noAutofit/>
          </a:bodyPr>
          <a:lstStyle/>
          <a:p>
            <a:r>
              <a:rPr lang="en-US" sz="3200" dirty="0" smtClean="0"/>
              <a:t>Lifetime impact</a:t>
            </a:r>
            <a:r>
              <a:rPr lang="mr-IN" sz="3200" dirty="0" smtClean="0"/>
              <a:t>…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00" y="698500"/>
            <a:ext cx="7790800" cy="4889500"/>
          </a:xfrm>
        </p:spPr>
      </p:pic>
    </p:spTree>
    <p:extLst>
      <p:ext uri="{BB962C8B-B14F-4D97-AF65-F5344CB8AC3E}">
        <p14:creationId xmlns:p14="http://schemas.microsoft.com/office/powerpoint/2010/main" val="19129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all in this together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sz="1600" dirty="0" smtClean="0"/>
              <a:t>you’ve been a part of early college, even if you didn’t know it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b="1" dirty="0" smtClean="0"/>
              <a:t>Each improvement that you have worked on for ITS has improved the learning environment for all our students, including early college</a:t>
            </a:r>
          </a:p>
          <a:p>
            <a:pPr marL="0" indent="0">
              <a:buNone/>
            </a:pPr>
            <a:endParaRPr lang="en-US" sz="1200" b="1" dirty="0" smtClean="0"/>
          </a:p>
          <a:p>
            <a:r>
              <a:rPr lang="en-US" dirty="0" smtClean="0"/>
              <a:t>Early College is one piece of the puzzle</a:t>
            </a:r>
          </a:p>
          <a:p>
            <a:pPr lvl="1"/>
            <a:r>
              <a:rPr lang="en-US" dirty="0" smtClean="0"/>
              <a:t>brings in students at and then straight from HS who wouldn’t necessarily have come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elps them succeed to degree</a:t>
            </a:r>
          </a:p>
        </p:txBody>
      </p:sp>
    </p:spTree>
    <p:extLst>
      <p:ext uri="{BB962C8B-B14F-4D97-AF65-F5344CB8AC3E}">
        <p14:creationId xmlns:p14="http://schemas.microsoft.com/office/powerpoint/2010/main" val="15646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96440"/>
            <a:ext cx="3048000" cy="35509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08"/>
            <a:ext cx="9144000" cy="68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8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987800" cy="4899025"/>
          </a:xfrm>
        </p:spPr>
        <p:txBody>
          <a:bodyPr/>
          <a:lstStyle/>
          <a:p>
            <a:r>
              <a:rPr lang="en-US" dirty="0" smtClean="0"/>
              <a:t>SNEAK PEEK</a:t>
            </a:r>
            <a:br>
              <a:rPr lang="en-US" dirty="0" smtClean="0"/>
            </a:br>
            <a:r>
              <a:rPr lang="en-US" sz="2400" b="0" dirty="0" smtClean="0"/>
              <a:t>What’s next?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91" y="465138"/>
            <a:ext cx="3860009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about the 56% who are currently </a:t>
            </a:r>
            <a:r>
              <a:rPr lang="en-US" sz="4000" dirty="0" smtClean="0"/>
              <a:t>working adults?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602164"/>
          </a:xfrm>
        </p:spPr>
        <p:txBody>
          <a:bodyPr>
            <a:normAutofit/>
          </a:bodyPr>
          <a:lstStyle/>
          <a:p>
            <a:pPr lvl="1"/>
            <a:r>
              <a:rPr lang="en-US" sz="2800" b="1" dirty="0"/>
              <a:t>1 in 6 </a:t>
            </a:r>
            <a:r>
              <a:rPr lang="en-US" sz="2800" dirty="0"/>
              <a:t>people in </a:t>
            </a:r>
            <a:r>
              <a:rPr lang="en-US" sz="2800" dirty="0" err="1"/>
              <a:t>Hawaiʻi</a:t>
            </a:r>
            <a:r>
              <a:rPr lang="en-US" sz="2800" dirty="0"/>
              <a:t> live in </a:t>
            </a:r>
            <a:r>
              <a:rPr lang="en-US" sz="2800" dirty="0" smtClean="0"/>
              <a:t>poverty</a:t>
            </a:r>
            <a:endParaRPr lang="en-US" sz="2800" b="1" dirty="0" smtClean="0">
              <a:latin typeface="Avenir Heavy" charset="0"/>
              <a:ea typeface="Avenir Heavy" charset="0"/>
              <a:cs typeface="Avenir Heavy" charset="0"/>
            </a:endParaRPr>
          </a:p>
          <a:p>
            <a:pPr lvl="1"/>
            <a:r>
              <a:rPr lang="en-US" sz="2800" b="1" dirty="0" smtClean="0">
                <a:latin typeface="Avenir Heavy" charset="0"/>
                <a:ea typeface="Avenir Heavy" charset="0"/>
                <a:cs typeface="Avenir Heavy" charset="0"/>
              </a:rPr>
              <a:t>86</a:t>
            </a:r>
            <a:r>
              <a:rPr lang="en-US" sz="2800" b="1" dirty="0">
                <a:latin typeface="Avenir Heavy" charset="0"/>
                <a:ea typeface="Avenir Heavy" charset="0"/>
                <a:cs typeface="Avenir Heavy" charset="0"/>
              </a:rPr>
              <a:t>%</a:t>
            </a:r>
            <a:r>
              <a:rPr lang="en-US" sz="2800" dirty="0"/>
              <a:t> of single mothers in </a:t>
            </a:r>
            <a:r>
              <a:rPr lang="en-US" sz="2800" dirty="0" err="1" smtClean="0"/>
              <a:t>Hawaiʻi</a:t>
            </a:r>
            <a:r>
              <a:rPr lang="en-US" sz="2800" dirty="0" smtClean="0"/>
              <a:t> </a:t>
            </a:r>
            <a:r>
              <a:rPr lang="en-US" sz="2800" dirty="0"/>
              <a:t>live in poverty or are working </a:t>
            </a:r>
            <a:r>
              <a:rPr lang="en-US" sz="2800" dirty="0" smtClean="0"/>
              <a:t>poor</a:t>
            </a:r>
          </a:p>
          <a:p>
            <a:pPr lvl="1"/>
            <a:r>
              <a:rPr lang="en-US" sz="2800" b="1" dirty="0" smtClean="0">
                <a:latin typeface="Avenir Heavy" charset="0"/>
                <a:ea typeface="Avenir Heavy" charset="0"/>
                <a:cs typeface="Avenir Heavy" charset="0"/>
              </a:rPr>
              <a:t>19.2</a:t>
            </a:r>
            <a:r>
              <a:rPr lang="en-US" sz="2800" b="1" dirty="0">
                <a:latin typeface="Avenir Heavy" charset="0"/>
                <a:ea typeface="Avenir Heavy" charset="0"/>
                <a:cs typeface="Avenir Heavy" charset="0"/>
              </a:rPr>
              <a:t>%</a:t>
            </a:r>
            <a:r>
              <a:rPr lang="en-US" sz="2800" dirty="0"/>
              <a:t> of children in </a:t>
            </a:r>
            <a:r>
              <a:rPr lang="en-US" sz="2800" dirty="0" err="1" smtClean="0"/>
              <a:t>Hawaiʻi</a:t>
            </a:r>
            <a:r>
              <a:rPr lang="en-US" sz="2800" dirty="0" smtClean="0"/>
              <a:t> </a:t>
            </a:r>
            <a:r>
              <a:rPr lang="en-US" sz="2800" dirty="0"/>
              <a:t>live with a single mother (1 in 5)</a:t>
            </a:r>
          </a:p>
          <a:p>
            <a:pPr lvl="1"/>
            <a:r>
              <a:rPr lang="en-US" sz="2800" b="1" dirty="0"/>
              <a:t>The largest predictor of whether a child will get a college degree is if their mother has one</a:t>
            </a:r>
            <a:r>
              <a:rPr lang="en-US" sz="2800" b="1" dirty="0" smtClean="0"/>
              <a:t>.</a:t>
            </a:r>
          </a:p>
          <a:p>
            <a:pPr marL="457200" lvl="1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332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/>
              <a:t>Together we can change what it means for our communities and our local families to not just survive but thrive!</a:t>
            </a:r>
            <a:br>
              <a:rPr lang="en-US" sz="3600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800" y="5943600"/>
            <a:ext cx="4178300" cy="6604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Questions?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and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93236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smtClean="0"/>
              <a:t>When it’s going right</a:t>
            </a:r>
            <a:r>
              <a:rPr lang="mr-IN" b="1" i="1" dirty="0" smtClean="0"/>
              <a:t>…</a:t>
            </a:r>
            <a:endParaRPr lang="haw-US" b="1" i="1" dirty="0"/>
          </a:p>
          <a:p>
            <a:pPr marL="0" indent="0">
              <a:buNone/>
            </a:pPr>
            <a:r>
              <a:rPr lang="haw-US" dirty="0" smtClean="0"/>
              <a:t>“Yay</a:t>
            </a:r>
            <a:r>
              <a:rPr lang="haw-US" dirty="0"/>
              <a:t>! I logged into BANNER and was able to check </a:t>
            </a:r>
            <a:r>
              <a:rPr lang="haw-US" dirty="0" smtClean="0"/>
              <a:t>prerequisites.”</a:t>
            </a:r>
            <a:endParaRPr lang="haw-US" dirty="0"/>
          </a:p>
          <a:p>
            <a:pPr marL="0" indent="0">
              <a:buNone/>
            </a:pPr>
            <a:r>
              <a:rPr lang="haw-US" dirty="0" smtClean="0"/>
              <a:t>“They really did a great job reminding me to turn in TE completion reports!”</a:t>
            </a:r>
          </a:p>
          <a:p>
            <a:pPr lvl="3"/>
            <a:r>
              <a:rPr lang="en-US" dirty="0" smtClean="0"/>
              <a:t>S</a:t>
            </a:r>
            <a:r>
              <a:rPr lang="haw-US" dirty="0" smtClean="0"/>
              <a:t>aid no one ever</a:t>
            </a:r>
          </a:p>
          <a:p>
            <a:pPr marL="1371600" lvl="3" indent="0">
              <a:buNone/>
            </a:pPr>
            <a:endParaRPr lang="haw-US" sz="1000" dirty="0" smtClean="0"/>
          </a:p>
          <a:p>
            <a:pPr marL="0" indent="0" algn="ctr">
              <a:buNone/>
            </a:pPr>
            <a:r>
              <a:rPr lang="en-US" b="1" i="1" u="sng" dirty="0" smtClean="0"/>
              <a:t>Everyone</a:t>
            </a:r>
            <a:r>
              <a:rPr lang="en-US" b="1" i="1" dirty="0" smtClean="0"/>
              <a:t> knows when something goes wrong</a:t>
            </a:r>
            <a:endParaRPr lang="haw-US" b="1" i="1" dirty="0" smtClean="0"/>
          </a:p>
          <a:p>
            <a:pPr marL="0" indent="0">
              <a:buNone/>
            </a:pPr>
            <a:r>
              <a:rPr lang="haw-US" dirty="0" smtClean="0"/>
              <a:t>“BANNER is down!”</a:t>
            </a:r>
          </a:p>
          <a:p>
            <a:pPr marL="0" indent="0">
              <a:buNone/>
            </a:pPr>
            <a:r>
              <a:rPr lang="haw-US" dirty="0" smtClean="0"/>
              <a:t>“Two classes are scheduled for one room!”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461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degrees do we hold?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736600"/>
            <a:ext cx="7162800" cy="4572000"/>
          </a:xfrm>
        </p:spPr>
      </p:pic>
    </p:spTree>
    <p:extLst>
      <p:ext uri="{BB962C8B-B14F-4D97-AF65-F5344CB8AC3E}">
        <p14:creationId xmlns:p14="http://schemas.microsoft.com/office/powerpoint/2010/main" val="9313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Windward Community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Core </a:t>
            </a:r>
            <a:r>
              <a:rPr lang="en-US" b="1" u="sng" dirty="0" smtClean="0"/>
              <a:t>Values</a:t>
            </a:r>
          </a:p>
          <a:p>
            <a:pPr marL="0" indent="0">
              <a:buNone/>
            </a:pPr>
            <a:endParaRPr lang="en-US" sz="1000" b="1" u="sng" dirty="0"/>
          </a:p>
          <a:p>
            <a:pPr fontAlgn="base"/>
            <a:r>
              <a:rPr lang="en-US" sz="1800" b="1" dirty="0" err="1" smtClean="0">
                <a:latin typeface="Avenir Heavy" charset="0"/>
                <a:ea typeface="Avenir Heavy" charset="0"/>
                <a:cs typeface="Avenir Heavy" charset="0"/>
              </a:rPr>
              <a:t>Ka</a:t>
            </a:r>
            <a:r>
              <a:rPr lang="en-US" sz="1800" b="1" dirty="0" smtClean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lama </a:t>
            </a:r>
            <a:r>
              <a:rPr lang="en-US" sz="1800" b="1" dirty="0" err="1" smtClean="0">
                <a:latin typeface="Avenir Heavy" charset="0"/>
                <a:ea typeface="Avenir Heavy" charset="0"/>
                <a:cs typeface="Avenir Heavy" charset="0"/>
              </a:rPr>
              <a:t>kū</a:t>
            </a:r>
            <a:r>
              <a:rPr lang="en-US" sz="1800" b="1" dirty="0" smtClean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o </a:t>
            </a:r>
            <a:r>
              <a:rPr lang="en-US" sz="1800" b="1" dirty="0" err="1">
                <a:latin typeface="Avenir Heavy" charset="0"/>
                <a:ea typeface="Avenir Heavy" charset="0"/>
                <a:cs typeface="Avenir Heavy" charset="0"/>
              </a:rPr>
              <a:t>ka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1800" b="1" dirty="0" err="1" smtClean="0">
                <a:latin typeface="Avenir Heavy" charset="0"/>
                <a:ea typeface="Avenir Heavy" charset="0"/>
                <a:cs typeface="Avenir Heavy" charset="0"/>
              </a:rPr>
              <a:t>naʻauao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. </a:t>
            </a:r>
            <a:r>
              <a:rPr lang="en-US" sz="1800" i="1" dirty="0"/>
              <a:t>Creating meaningful curricula and diverse learning </a:t>
            </a:r>
            <a:r>
              <a:rPr lang="en-US" sz="1800" i="1" dirty="0" smtClean="0"/>
              <a:t>experiences.</a:t>
            </a:r>
            <a:br>
              <a:rPr lang="en-US" sz="1800" i="1" dirty="0" smtClean="0"/>
            </a:br>
            <a:endParaRPr lang="en-US" sz="1800" dirty="0"/>
          </a:p>
          <a:p>
            <a:pPr fontAlgn="base"/>
            <a:r>
              <a:rPr lang="en-US" sz="1800" b="1" dirty="0" err="1" smtClean="0">
                <a:latin typeface="Avenir Heavy" charset="0"/>
                <a:ea typeface="Avenir Heavy" charset="0"/>
                <a:cs typeface="Avenir Heavy" charset="0"/>
              </a:rPr>
              <a:t>ʻAʻohe</a:t>
            </a:r>
            <a:r>
              <a:rPr lang="en-US" sz="1800" b="1" dirty="0" smtClean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1800" b="1" dirty="0" err="1">
                <a:latin typeface="Avenir Heavy" charset="0"/>
                <a:ea typeface="Avenir Heavy" charset="0"/>
                <a:cs typeface="Avenir Heavy" charset="0"/>
              </a:rPr>
              <a:t>hana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1800" b="1" dirty="0" err="1">
                <a:latin typeface="Avenir Heavy" charset="0"/>
                <a:ea typeface="Avenir Heavy" charset="0"/>
                <a:cs typeface="Avenir Heavy" charset="0"/>
              </a:rPr>
              <a:t>nui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1800" b="1" dirty="0" err="1">
                <a:latin typeface="Avenir Heavy" charset="0"/>
                <a:ea typeface="Avenir Heavy" charset="0"/>
                <a:cs typeface="Avenir Heavy" charset="0"/>
              </a:rPr>
              <a:t>ke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1800" b="1" dirty="0" err="1">
                <a:latin typeface="Avenir Heavy" charset="0"/>
                <a:ea typeface="Avenir Heavy" charset="0"/>
                <a:cs typeface="Avenir Heavy" charset="0"/>
              </a:rPr>
              <a:t>alu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1800" b="1" dirty="0" err="1" smtClean="0">
                <a:latin typeface="Avenir Heavy" charset="0"/>
                <a:ea typeface="Avenir Heavy" charset="0"/>
                <a:cs typeface="Avenir Heavy" charset="0"/>
              </a:rPr>
              <a:t>ʻia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. </a:t>
            </a:r>
            <a:r>
              <a:rPr lang="en-US" sz="1800" i="1" dirty="0"/>
              <a:t>Working collaboratively and inclusively</a:t>
            </a:r>
            <a:r>
              <a:rPr lang="en-US" sz="1800" i="1" dirty="0" smtClean="0"/>
              <a:t>.</a:t>
            </a:r>
            <a:br>
              <a:rPr lang="en-US" sz="1800" i="1" dirty="0" smtClean="0"/>
            </a:br>
            <a:endParaRPr lang="en-US" sz="1800" dirty="0"/>
          </a:p>
          <a:p>
            <a:pPr fontAlgn="base"/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He </a:t>
            </a:r>
            <a:r>
              <a:rPr lang="en-US" sz="1800" b="1" dirty="0" err="1" smtClean="0">
                <a:latin typeface="Avenir Heavy" charset="0"/>
                <a:ea typeface="Avenir Heavy" charset="0"/>
                <a:cs typeface="Avenir Heavy" charset="0"/>
              </a:rPr>
              <a:t>pūnūwai</a:t>
            </a:r>
            <a:r>
              <a:rPr lang="en-US" sz="1800" b="1" dirty="0" smtClean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1800" b="1" dirty="0" err="1">
                <a:latin typeface="Avenir Heavy" charset="0"/>
                <a:ea typeface="Avenir Heavy" charset="0"/>
                <a:cs typeface="Avenir Heavy" charset="0"/>
              </a:rPr>
              <a:t>kahe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 wale </a:t>
            </a:r>
            <a:r>
              <a:rPr lang="en-US" sz="1800" b="1" dirty="0" err="1">
                <a:latin typeface="Avenir Heavy" charset="0"/>
                <a:ea typeface="Avenir Heavy" charset="0"/>
                <a:cs typeface="Avenir Heavy" charset="0"/>
              </a:rPr>
              <a:t>ke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 aloha.</a:t>
            </a:r>
            <a:r>
              <a:rPr lang="en-US" sz="1800" dirty="0"/>
              <a:t> </a:t>
            </a:r>
            <a:r>
              <a:rPr lang="en-US" sz="1800" i="1" dirty="0"/>
              <a:t>Serving and supporting with aloha</a:t>
            </a:r>
            <a:r>
              <a:rPr lang="en-US" sz="1800" i="1" dirty="0" smtClean="0"/>
              <a:t>.</a:t>
            </a:r>
            <a:br>
              <a:rPr lang="en-US" sz="1800" i="1" dirty="0" smtClean="0"/>
            </a:br>
            <a:endParaRPr lang="en-US" sz="1800" dirty="0"/>
          </a:p>
          <a:p>
            <a:pPr fontAlgn="base"/>
            <a:r>
              <a:rPr lang="en-US" sz="1800" b="1" dirty="0" err="1" smtClean="0">
                <a:latin typeface="Avenir Heavy" charset="0"/>
                <a:ea typeface="Avenir Heavy" charset="0"/>
                <a:cs typeface="Avenir Heavy" charset="0"/>
              </a:rPr>
              <a:t>Kūlia</a:t>
            </a:r>
            <a:r>
              <a:rPr lang="en-US" sz="1800" b="1" dirty="0" smtClean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I </a:t>
            </a:r>
            <a:r>
              <a:rPr lang="en-US" sz="1800" b="1" dirty="0" err="1">
                <a:latin typeface="Avenir Heavy" charset="0"/>
                <a:ea typeface="Avenir Heavy" charset="0"/>
                <a:cs typeface="Avenir Heavy" charset="0"/>
              </a:rPr>
              <a:t>ka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1800" b="1" dirty="0" err="1" smtClean="0">
                <a:latin typeface="Avenir Heavy" charset="0"/>
                <a:ea typeface="Avenir Heavy" charset="0"/>
                <a:cs typeface="Avenir Heavy" charset="0"/>
              </a:rPr>
              <a:t>nuʻu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.</a:t>
            </a:r>
            <a:r>
              <a:rPr lang="en-US" sz="1800" dirty="0"/>
              <a:t> </a:t>
            </a:r>
            <a:r>
              <a:rPr lang="en-US" sz="1800" i="1" dirty="0"/>
              <a:t>Striving for excellence</a:t>
            </a:r>
            <a:r>
              <a:rPr lang="en-US" sz="1800" i="1" dirty="0" smtClean="0"/>
              <a:t>.</a:t>
            </a:r>
            <a:br>
              <a:rPr lang="en-US" sz="1800" i="1" dirty="0" smtClean="0"/>
            </a:br>
            <a:endParaRPr lang="en-US" sz="1800" dirty="0"/>
          </a:p>
          <a:p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He </a:t>
            </a:r>
            <a:r>
              <a:rPr lang="en-US" sz="1800" b="1" dirty="0" err="1" smtClean="0">
                <a:latin typeface="Avenir Heavy" charset="0"/>
                <a:ea typeface="Avenir Heavy" charset="0"/>
                <a:cs typeface="Avenir Heavy" charset="0"/>
              </a:rPr>
              <a:t>ali`i</a:t>
            </a:r>
            <a:r>
              <a:rPr lang="en-US" sz="1800" b="1" dirty="0" smtClean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1800" b="1" dirty="0" err="1">
                <a:latin typeface="Avenir Heavy" charset="0"/>
                <a:ea typeface="Avenir Heavy" charset="0"/>
                <a:cs typeface="Avenir Heavy" charset="0"/>
              </a:rPr>
              <a:t>ka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1800" b="1" dirty="0" err="1" smtClean="0">
                <a:latin typeface="Avenir Heavy" charset="0"/>
                <a:ea typeface="Avenir Heavy" charset="0"/>
                <a:cs typeface="Avenir Heavy" charset="0"/>
              </a:rPr>
              <a:t>ʻāina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, he </a:t>
            </a:r>
            <a:r>
              <a:rPr lang="en-US" sz="1800" b="1" dirty="0" err="1">
                <a:latin typeface="Avenir Heavy" charset="0"/>
                <a:ea typeface="Avenir Heavy" charset="0"/>
                <a:cs typeface="Avenir Heavy" charset="0"/>
              </a:rPr>
              <a:t>kauwa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1800" b="1" dirty="0" err="1">
                <a:latin typeface="Avenir Heavy" charset="0"/>
                <a:ea typeface="Avenir Heavy" charset="0"/>
                <a:cs typeface="Avenir Heavy" charset="0"/>
              </a:rPr>
              <a:t>ke</a:t>
            </a:r>
            <a:r>
              <a:rPr lang="en-US" sz="1800" b="1" dirty="0">
                <a:latin typeface="Avenir Heavy" charset="0"/>
                <a:ea typeface="Avenir Heavy" charset="0"/>
                <a:cs typeface="Avenir Heavy" charset="0"/>
              </a:rPr>
              <a:t> kanaka. </a:t>
            </a:r>
            <a:r>
              <a:rPr lang="en-US" sz="1800" i="1" dirty="0"/>
              <a:t>Caring for Hawai`i and the planet.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88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292" y="388938"/>
            <a:ext cx="1777208" cy="47085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Note a fire exists</a:t>
            </a:r>
            <a:br>
              <a:rPr lang="en-US" dirty="0" smtClean="0"/>
            </a:br>
            <a:r>
              <a:rPr lang="en-US" dirty="0" smtClean="0"/>
              <a:t>2.</a:t>
            </a:r>
            <a:br>
              <a:rPr lang="en-US" dirty="0" smtClean="0"/>
            </a:br>
            <a:r>
              <a:rPr lang="en-US" dirty="0" smtClean="0"/>
              <a:t>Put it out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" y="388938"/>
            <a:ext cx="7062787" cy="4708525"/>
          </a:xfrm>
        </p:spPr>
      </p:pic>
    </p:spTree>
    <p:extLst>
      <p:ext uri="{BB962C8B-B14F-4D97-AF65-F5344CB8AC3E}">
        <p14:creationId xmlns:p14="http://schemas.microsoft.com/office/powerpoint/2010/main" val="19948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Windward Community College</a:t>
            </a:r>
            <a:endParaRPr lang="en-US" dirty="0"/>
          </a:p>
        </p:txBody>
      </p:sp>
      <p:pic>
        <p:nvPicPr>
          <p:cNvPr id="2050" name="Picture 2" descr="https://lh3.googleusercontent.com/3KBzTfrU9giXu8LA2pIVnZiXJWcsskJlYsAEH_l7miM-d9MQJPeOlgijxaVwXT_DbubX7ZjJul48dgZkxWIJub8pyeIPFFZhdPVUuA0wDQ06e_8JrioUcUMMMo2pVgjYoUKHpbQzhd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58392"/>
          <a:stretch/>
        </p:blipFill>
        <p:spPr bwMode="auto">
          <a:xfrm>
            <a:off x="375700" y="1117558"/>
            <a:ext cx="7708982" cy="2014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3.googleusercontent.com/3KBzTfrU9giXu8LA2pIVnZiXJWcsskJlYsAEH_l7miM-d9MQJPeOlgijxaVwXT_DbubX7ZjJul48dgZkxWIJub8pyeIPFFZhdPVUuA0wDQ06e_8JrioUcUMMMo2pVgjYoUKHpbQzhd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0" r="48905" b="-1"/>
          <a:stretch/>
        </p:blipFill>
        <p:spPr bwMode="auto">
          <a:xfrm>
            <a:off x="375699" y="2040673"/>
            <a:ext cx="3878249" cy="3193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3KBzTfrU9giXu8LA2pIVnZiXJWcsskJlYsAEH_l7miM-d9MQJPeOlgijxaVwXT_DbubX7ZjJul48dgZkxWIJub8pyeIPFFZhdPVUuA0wDQ06e_8JrioUcUMMMo2pVgjYoUKHpbQzhd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43042" b="11277"/>
          <a:stretch/>
        </p:blipFill>
        <p:spPr bwMode="auto">
          <a:xfrm>
            <a:off x="4572000" y="2987506"/>
            <a:ext cx="3512682" cy="2324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96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55 by 25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dirty="0"/>
              <a:t>2020, </a:t>
            </a:r>
            <a:endParaRPr lang="en-US" sz="2800" dirty="0"/>
          </a:p>
          <a:p>
            <a:pPr marL="0" indent="0" algn="ctr">
              <a:buNone/>
            </a:pPr>
            <a:r>
              <a:rPr lang="en-US" sz="3600" b="1" dirty="0" smtClean="0"/>
              <a:t>70% </a:t>
            </a:r>
            <a:r>
              <a:rPr lang="en-US" sz="3600" b="1" dirty="0"/>
              <a:t>of jobs in </a:t>
            </a:r>
            <a:r>
              <a:rPr lang="en-US" sz="3600" b="1" dirty="0" err="1" smtClean="0"/>
              <a:t>Hawaiʻi</a:t>
            </a:r>
            <a:r>
              <a:rPr lang="en-US" sz="3600" b="1" dirty="0" smtClean="0"/>
              <a:t> </a:t>
            </a:r>
            <a:r>
              <a:rPr lang="en-US" sz="3600" b="1" dirty="0"/>
              <a:t>will require 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some college</a:t>
            </a:r>
          </a:p>
          <a:p>
            <a:pPr marL="0" indent="0">
              <a:buNone/>
            </a:pPr>
            <a:r>
              <a:rPr lang="en-US" dirty="0" smtClean="0"/>
              <a:t>In 2016,</a:t>
            </a:r>
          </a:p>
          <a:p>
            <a:pPr marL="0" indent="0" algn="ctr">
              <a:buNone/>
            </a:pPr>
            <a:r>
              <a:rPr lang="en-US" sz="3600" b="1" dirty="0" smtClean="0"/>
              <a:t>44% of HI Working Age Adults had </a:t>
            </a:r>
          </a:p>
          <a:p>
            <a:pPr marL="0" indent="0" algn="ctr">
              <a:buNone/>
            </a:pPr>
            <a:r>
              <a:rPr lang="en-US" sz="3600" b="1" dirty="0" smtClean="0"/>
              <a:t>a 2 or 4 </a:t>
            </a:r>
            <a:r>
              <a:rPr lang="en-US" sz="3600" b="1" dirty="0" err="1" smtClean="0"/>
              <a:t>yr</a:t>
            </a:r>
            <a:r>
              <a:rPr lang="en-US" sz="3600" b="1" dirty="0" smtClean="0"/>
              <a:t> degree</a:t>
            </a:r>
            <a:endParaRPr lang="en-US" sz="3600" b="1" dirty="0"/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Georgetown </a:t>
            </a:r>
            <a:r>
              <a:rPr lang="en-US" sz="2000" dirty="0">
                <a:hlinkClick r:id="rId3"/>
              </a:rPr>
              <a:t>University Center on Education and the </a:t>
            </a:r>
            <a:r>
              <a:rPr lang="en-US" sz="2000" dirty="0" smtClean="0">
                <a:hlinkClick r:id="rId3"/>
              </a:rPr>
              <a:t>Workforce</a:t>
            </a:r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19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6100"/>
            <a:ext cx="8229600" cy="5580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the </a:t>
            </a:r>
            <a:r>
              <a:rPr lang="en-US" dirty="0">
                <a:hlinkClick r:id="rId3"/>
              </a:rPr>
              <a:t>Winter, 2012 People’s Pulse</a:t>
            </a:r>
            <a:r>
              <a:rPr lang="en-US" dirty="0"/>
              <a:t> survey of </a:t>
            </a:r>
            <a:r>
              <a:rPr lang="en-US" dirty="0" err="1" smtClean="0"/>
              <a:t>Hawaiʻi</a:t>
            </a:r>
            <a:r>
              <a:rPr lang="en-US" dirty="0" smtClean="0"/>
              <a:t> </a:t>
            </a:r>
            <a:r>
              <a:rPr lang="en-US" dirty="0"/>
              <a:t>residents statewide,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 smtClean="0"/>
              <a:t>17</a:t>
            </a:r>
            <a:r>
              <a:rPr lang="en-US" sz="3600" b="1" dirty="0"/>
              <a:t>% of residents said a college education was “not necessary,” </a:t>
            </a:r>
            <a:endParaRPr lang="en-US" sz="3600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dirty="0"/>
              <a:t>increase of 13 percentage points since the Fall, 2006 study, in which only 4% of residents answered in the same.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>
            <a:noAutofit/>
          </a:bodyPr>
          <a:lstStyle/>
          <a:p>
            <a:r>
              <a:rPr lang="en-US" sz="3200" dirty="0" smtClean="0"/>
              <a:t>Is a college degree necessary in </a:t>
            </a:r>
            <a:r>
              <a:rPr lang="en-US" sz="3200" dirty="0" err="1" smtClean="0"/>
              <a:t>Hawaiʻi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5900" y="1104901"/>
            <a:ext cx="6172200" cy="1181099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Living Wage: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 smtClean="0"/>
              <a:t>$33,349 -&gt; $85,313		~$53,000*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dirty="0" smtClean="0"/>
          </a:p>
          <a:p>
            <a:pPr marL="0" lv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</a:pPr>
            <a:endParaRPr lang="en-US" dirty="0" smtClean="0"/>
          </a:p>
          <a:p>
            <a:pPr marL="0" lvl="0" indent="0" defTabSz="91440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06900" y="5657671"/>
            <a:ext cx="427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livingwage.mit.edu/counties/15003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twentytwowords.com</a:t>
            </a:r>
            <a:r>
              <a:rPr lang="en-US" dirty="0">
                <a:solidFill>
                  <a:schemeClr val="bg1"/>
                </a:solidFill>
              </a:rPr>
              <a:t>/this-is-the-salary-youll-need-to-afford-a-home-in-each-of-the-50-states/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3085425"/>
            <a:ext cx="2044700" cy="209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68600" y="3137575"/>
            <a:ext cx="5803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/>
              <a:t>What </a:t>
            </a:r>
            <a:r>
              <a:rPr lang="en-US" sz="3600" b="1" dirty="0" smtClean="0"/>
              <a:t>living wage job doesn’t </a:t>
            </a:r>
            <a:r>
              <a:rPr lang="en-US" sz="3600" b="1" dirty="0"/>
              <a:t>require a college degree?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2900" cy="6777568"/>
          </a:xfrm>
        </p:spPr>
      </p:pic>
    </p:spTree>
    <p:extLst>
      <p:ext uri="{BB962C8B-B14F-4D97-AF65-F5344CB8AC3E}">
        <p14:creationId xmlns:p14="http://schemas.microsoft.com/office/powerpoint/2010/main" val="110162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28862"/>
          </a:xfrm>
        </p:spPr>
        <p:txBody>
          <a:bodyPr>
            <a:normAutofit/>
          </a:bodyPr>
          <a:lstStyle/>
          <a:p>
            <a:r>
              <a:rPr lang="en-US" dirty="0" smtClean="0"/>
              <a:t>To change this, we have to get more people in higher </a:t>
            </a:r>
            <a:r>
              <a:rPr lang="en-US" dirty="0" err="1" smtClean="0"/>
              <a:t>ed</a:t>
            </a:r>
            <a:r>
              <a:rPr lang="en-US" dirty="0" smtClean="0"/>
              <a:t> and keep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3500"/>
            <a:ext cx="8229600" cy="2451100"/>
          </a:xfrm>
        </p:spPr>
        <p:txBody>
          <a:bodyPr/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STAR GPS registration </a:t>
            </a:r>
            <a:r>
              <a:rPr lang="mr-IN" dirty="0" smtClean="0"/>
              <a:t>–</a:t>
            </a:r>
            <a:r>
              <a:rPr lang="en-US" dirty="0" smtClean="0"/>
              <a:t> make </a:t>
            </a:r>
            <a:r>
              <a:rPr lang="en-US" dirty="0" err="1" smtClean="0"/>
              <a:t>reg</a:t>
            </a:r>
            <a:r>
              <a:rPr lang="en-US" dirty="0" smtClean="0"/>
              <a:t> easy &amp; supported</a:t>
            </a:r>
          </a:p>
          <a:p>
            <a:r>
              <a:rPr lang="en-US" b="1" dirty="0" err="1" smtClean="0">
                <a:latin typeface="Avenir Heavy" charset="0"/>
                <a:ea typeface="Avenir Heavy" charset="0"/>
                <a:cs typeface="Avenir Heavy" charset="0"/>
              </a:rPr>
              <a:t>Laulima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 upgrades </a:t>
            </a:r>
            <a:r>
              <a:rPr lang="mr-IN" dirty="0" smtClean="0"/>
              <a:t>–</a:t>
            </a:r>
            <a:r>
              <a:rPr lang="en-US" dirty="0" smtClean="0"/>
              <a:t> better learning environments</a:t>
            </a:r>
          </a:p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OER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affordability</a:t>
            </a:r>
          </a:p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Course Evaluation System </a:t>
            </a:r>
            <a:r>
              <a:rPr lang="mr-IN" dirty="0" smtClean="0"/>
              <a:t>–</a:t>
            </a:r>
            <a:r>
              <a:rPr lang="en-US" dirty="0" smtClean="0"/>
              <a:t> learn about the student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2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College High School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856165"/>
          </a:xfrm>
        </p:spPr>
        <p:txBody>
          <a:bodyPr/>
          <a:lstStyle/>
          <a:p>
            <a:r>
              <a:rPr lang="en-US" dirty="0" smtClean="0"/>
              <a:t>Get more students in the door</a:t>
            </a:r>
          </a:p>
          <a:p>
            <a:pPr lvl="1"/>
            <a:r>
              <a:rPr lang="en-US" dirty="0" smtClean="0"/>
              <a:t>Specifically those who are less likely to come </a:t>
            </a:r>
            <a:r>
              <a:rPr lang="en-US" sz="1200" dirty="0"/>
              <a:t>(AP</a:t>
            </a:r>
            <a:r>
              <a:rPr lang="en-US" sz="12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Address the 56%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sz="1100" dirty="0" smtClean="0"/>
          </a:p>
        </p:txBody>
      </p:sp>
      <p:pic>
        <p:nvPicPr>
          <p:cNvPr id="4" name="Picture 3" descr="IMG_0416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13" y="2184400"/>
            <a:ext cx="5643387" cy="3849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921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Build them up to succeed</a:t>
            </a:r>
          </a:p>
        </p:txBody>
      </p:sp>
    </p:spTree>
    <p:extLst>
      <p:ext uri="{BB962C8B-B14F-4D97-AF65-F5344CB8AC3E}">
        <p14:creationId xmlns:p14="http://schemas.microsoft.com/office/powerpoint/2010/main" val="165757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oint Template" id="{3FFEC80A-74FF-D24A-944D-0446C355F81D}" vid="{ADE765F4-DCE8-8C49-BD23-1DAF7D465C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PPoint Template</Template>
  <TotalTime>2311</TotalTime>
  <Words>1401</Words>
  <Application>Microsoft Macintosh PowerPoint</Application>
  <PresentationFormat>Letter Paper (8.5x11 in)</PresentationFormat>
  <Paragraphs>208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 Black</vt:lpstr>
      <vt:lpstr>Avenir Black</vt:lpstr>
      <vt:lpstr>Avenir Book</vt:lpstr>
      <vt:lpstr>Avenir Heavy</vt:lpstr>
      <vt:lpstr>Calibri</vt:lpstr>
      <vt:lpstr>Mangal</vt:lpstr>
      <vt:lpstr>Arial</vt:lpstr>
      <vt:lpstr>Office Theme</vt:lpstr>
      <vt:lpstr>Early College High School  as a strategy to meet  55 by 25</vt:lpstr>
      <vt:lpstr>Overview</vt:lpstr>
      <vt:lpstr>ITS and Administration</vt:lpstr>
      <vt:lpstr>55 by 25 </vt:lpstr>
      <vt:lpstr>PowerPoint Presentation</vt:lpstr>
      <vt:lpstr>Is a college degree necessary in Hawaiʻi?</vt:lpstr>
      <vt:lpstr>PowerPoint Presentation</vt:lpstr>
      <vt:lpstr>To change this, we have to get more people in higher ed and keep them</vt:lpstr>
      <vt:lpstr>Early College High School </vt:lpstr>
      <vt:lpstr>The 56% are almost as likely to have some college as only a HS Diploma</vt:lpstr>
      <vt:lpstr>Early College High School </vt:lpstr>
      <vt:lpstr>Higher degree = more pay, less unemployment</vt:lpstr>
      <vt:lpstr>The structure of Early College at WCC</vt:lpstr>
      <vt:lpstr>ECHS building college skills</vt:lpstr>
      <vt:lpstr>PowerPoint Presentation</vt:lpstr>
      <vt:lpstr>Getting more in the door</vt:lpstr>
      <vt:lpstr>Removing barriers</vt:lpstr>
      <vt:lpstr>Creating Success</vt:lpstr>
      <vt:lpstr>Keeping them in higher ed</vt:lpstr>
      <vt:lpstr>School impact</vt:lpstr>
      <vt:lpstr>How do we improve:</vt:lpstr>
      <vt:lpstr>Data empowers decisions</vt:lpstr>
      <vt:lpstr>Lifetime impact…</vt:lpstr>
      <vt:lpstr>So…</vt:lpstr>
      <vt:lpstr>PowerPoint Presentation</vt:lpstr>
      <vt:lpstr>SNEAK PEEK What’s next?</vt:lpstr>
      <vt:lpstr>What about the 56% who are currently working adults?</vt:lpstr>
      <vt:lpstr>Together we can change what it means for our communities and our local families to not just survive but thrive! </vt:lpstr>
      <vt:lpstr>Questions?</vt:lpstr>
      <vt:lpstr>What degrees do we hold?</vt:lpstr>
      <vt:lpstr>Windward Community College</vt:lpstr>
      <vt:lpstr>1. Note a fire exists 2. Put it out </vt:lpstr>
      <vt:lpstr>Windward Community College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Supplemental Instruction (SI) as Best Practice for Indigenous Serving Institutions</dc:title>
  <dc:creator>Microsoft Office User</dc:creator>
  <cp:lastModifiedBy>Microsoft Office User</cp:lastModifiedBy>
  <cp:revision>97</cp:revision>
  <cp:lastPrinted>2017-10-24T21:21:00Z</cp:lastPrinted>
  <dcterms:created xsi:type="dcterms:W3CDTF">2018-05-18T21:15:22Z</dcterms:created>
  <dcterms:modified xsi:type="dcterms:W3CDTF">2018-07-11T23:13:30Z</dcterms:modified>
</cp:coreProperties>
</file>