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edubergeek/astroflows.git" TargetMode="External"/><Relationship Id="rId4" Type="http://schemas.openxmlformats.org/officeDocument/2006/relationships/hyperlink" Target="http://nfsen.sourceforge.ne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796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750" y="-24500"/>
            <a:ext cx="9180747" cy="61204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0" y="3149125"/>
            <a:ext cx="91440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Hawai‘i </a:t>
            </a:r>
            <a:r>
              <a:rPr lang="en">
                <a:solidFill>
                  <a:srgbClr val="EFEFEF"/>
                </a:solidFill>
              </a:rPr>
              <a:t>Astro</a:t>
            </a:r>
            <a:r>
              <a:rPr lang="en">
                <a:solidFill>
                  <a:srgbClr val="EFEFEF"/>
                </a:solidFill>
              </a:rPr>
              <a:t>Flows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-36750" y="3977125"/>
            <a:ext cx="914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Curt Dodds, Institute for Astronomy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methods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712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Configure edge routers to capture flows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Configure NfSen server to collect and store flows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Map UH "astronomy subnets" to science entities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Validate nfdump sampling accuracy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Use nfdump to analyze flows by science entity (source) and remote institution (destination)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Invert above to analyze inbound traffic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</a:t>
            </a:r>
            <a:r>
              <a:rPr lang="en"/>
              <a:t>nalyze flows by science entity and remote ASN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Map UH subnets to (astronomy) science entities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Collect flows (netflow, sflow)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Run a script to collect flows using nfdump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Run a script to generate subnet to AS map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Run a script to aggregate flows over time range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NfSen AstroFlows - NRAO selected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288" y="1064409"/>
            <a:ext cx="6729413" cy="407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NfSen flow sample - 1 hour NRAO (VLBA)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63" y="988844"/>
            <a:ext cx="6507280" cy="415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Cacti graph from switch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663" y="1470288"/>
            <a:ext cx="6466669" cy="264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375" y="77924"/>
            <a:ext cx="6857999" cy="498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0" y="3983426"/>
            <a:ext cx="91440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highlight>
                  <a:srgbClr val="434343"/>
                </a:highlight>
              </a:rPr>
              <a:t>Yellow </a:t>
            </a:r>
            <a:r>
              <a:rPr lang="en" sz="2400"/>
              <a:t> 1.1Gbps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Pan-STARRS Data Release 2 file transfer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Manoa to Baltimore, Maryland</a:t>
            </a:r>
            <a:endParaRPr sz="2400"/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24 hours of Astroflows</a:t>
            </a:r>
            <a:endParaRPr sz="30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00" y="1017734"/>
            <a:ext cx="6615393" cy="289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0" y="3915626"/>
            <a:ext cx="91440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highlight>
                  <a:srgbClr val="434343"/>
                </a:highlight>
              </a:rPr>
              <a:t>Orange</a:t>
            </a:r>
            <a:r>
              <a:rPr lang="en" sz="2400"/>
              <a:t> 250 Mbps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ATLAS data transfer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Manoa to Belfast, Ireland</a:t>
            </a:r>
            <a:endParaRPr sz="2400"/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24 hours of Astroflows</a:t>
            </a:r>
            <a:endParaRPr sz="300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00" y="1017734"/>
            <a:ext cx="6615393" cy="289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3915625"/>
            <a:ext cx="91440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highlight>
                  <a:srgbClr val="B7B7B7"/>
                </a:highlight>
              </a:rPr>
              <a:t>Blue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/>
              <a:t>311 </a:t>
            </a:r>
            <a:r>
              <a:rPr lang="en" sz="2400"/>
              <a:t>Mbps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NRAO data transfer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Hilo to Socorro, New Mexico</a:t>
            </a:r>
            <a:endParaRPr sz="2400"/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24 hours of Astroflows</a:t>
            </a:r>
            <a:endParaRPr sz="3000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00" y="1017734"/>
            <a:ext cx="6615393" cy="289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0" y="3915626"/>
            <a:ext cx="91440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41B47"/>
                </a:solidFill>
                <a:highlight>
                  <a:srgbClr val="FFF2CC"/>
                </a:highlight>
              </a:rPr>
              <a:t>Magenta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/>
              <a:t>1</a:t>
            </a:r>
            <a:r>
              <a:rPr lang="en" sz="2400"/>
              <a:t>06 Mbps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UKIRT data transfer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Hilo to Cambridge, England</a:t>
            </a:r>
            <a:endParaRPr sz="2400"/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24 hours of Astroflows</a:t>
            </a:r>
            <a:endParaRPr sz="3000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00" y="1017734"/>
            <a:ext cx="6615393" cy="289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Institute for Astronomy (IfA)</a:t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4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John Jefferies founded the </a:t>
            </a:r>
            <a:r>
              <a:rPr lang="en" sz="2800">
                <a:solidFill>
                  <a:schemeClr val="dk1"/>
                </a:solidFill>
              </a:rPr>
              <a:t>Institute for Astronomy at the </a:t>
            </a:r>
            <a:r>
              <a:rPr lang="en" sz="2800">
                <a:solidFill>
                  <a:schemeClr val="dk1"/>
                </a:solidFill>
              </a:rPr>
              <a:t>University of Hawai‘i on July 1, 1967.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“Organized Research Unit”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University of </a:t>
            </a:r>
            <a:r>
              <a:rPr lang="en" sz="2800">
                <a:solidFill>
                  <a:schemeClr val="dk1"/>
                </a:solidFill>
              </a:rPr>
              <a:t>Hawai‘i </a:t>
            </a:r>
            <a:r>
              <a:rPr lang="en" sz="2800">
                <a:solidFill>
                  <a:schemeClr val="dk1"/>
                </a:solidFill>
              </a:rPr>
              <a:t>, Mānoa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~175 employees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~45 faculty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~35 grad students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876" y="2924851"/>
            <a:ext cx="3344350" cy="21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month of astroflows we NOW know about!</a:t>
            </a:r>
            <a:endParaRPr sz="3000"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017736"/>
            <a:ext cx="6858000" cy="395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and Improve Data Transfer Performance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320319"/>
            <a:ext cx="8520600" cy="3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Pan-STARRS - </a:t>
            </a:r>
            <a:r>
              <a:rPr lang="en" sz="2800">
                <a:solidFill>
                  <a:schemeClr val="dk1"/>
                </a:solidFill>
              </a:rPr>
              <a:t>Periodic data releases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Manoa to Baltimore, Maryland (STScI)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Baseline: 10TB in October 2016 - peak 340Mbps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Pan-STARRS Data Release 1 (PS1 DR1)</a:t>
            </a:r>
            <a:endParaRPr sz="3000"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68"/>
            <a:ext cx="8520600" cy="39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PS1 DR1 Updates October 2016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975" y="1223209"/>
            <a:ext cx="5004057" cy="269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and Improve Data Transfer Performance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320319"/>
            <a:ext cx="8520600" cy="3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Pan-STARRS - Periodic data releases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Manoa to Baltimore, Maryland (STScI)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Baseline: 10TB in October 2016 - peak 340Mbps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Result: 100TB in June/July 2018 - peak 1.1Gbps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Pan-STARRS Data Release 2 (PS1 DR2)</a:t>
            </a:r>
            <a:endParaRPr sz="3000"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68"/>
            <a:ext cx="8520600" cy="39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PS1 DR2 June-July 2018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725" y="1202044"/>
            <a:ext cx="6636544" cy="273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 yourself!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54972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Astroflows: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https://github.com/edubergeek/astroflows.git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NfSen: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http://nfsen.sourceforge.net/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600" y="1053641"/>
            <a:ext cx="3587099" cy="20185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Maunakea Observatories</a:t>
            </a:r>
            <a:endParaRPr/>
          </a:p>
        </p:txBody>
      </p:sp>
      <p:pic>
        <p:nvPicPr>
          <p:cNvPr descr="1280px-Mauna_Kea_Cinder_Cones%2C_Mauna_Kea_-_panoramio.jpg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20275"/>
            <a:ext cx="3587126" cy="20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6326" y="2539200"/>
            <a:ext cx="3587123" cy="202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752" y="1017725"/>
            <a:ext cx="3587103" cy="2017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949902" y="4567648"/>
            <a:ext cx="51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11 national and international observatories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12 telescopes: visible, infrared, submillimeter, radio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Haleakalā </a:t>
            </a:r>
            <a:r>
              <a:rPr lang="en"/>
              <a:t>Observatory</a:t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649"/>
            <a:ext cx="6921351" cy="391385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7370825" y="1017725"/>
            <a:ext cx="17223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left to right: 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NSO: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DKIST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IfA: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Pan-STARRS PS1 and PS2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ATLAS and ASAS-SN not shown.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Mauna Loa </a:t>
            </a:r>
            <a:r>
              <a:rPr lang="en"/>
              <a:t>Observatory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825" y="989250"/>
            <a:ext cx="4669122" cy="26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26" y="2801376"/>
            <a:ext cx="3710200" cy="20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972425" y="3869103"/>
            <a:ext cx="51717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National Oceanic and Atmospheric Administration</a:t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National Center for Atmospheric Research</a:t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… and more</a:t>
            </a:r>
            <a:endParaRPr sz="1800"/>
          </a:p>
        </p:txBody>
      </p:sp>
      <p:sp>
        <p:nvSpPr>
          <p:cNvPr id="89" name="Shape 89"/>
          <p:cNvSpPr txBox="1"/>
          <p:nvPr/>
        </p:nvSpPr>
        <p:spPr>
          <a:xfrm>
            <a:off x="167650" y="1314450"/>
            <a:ext cx="29412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</a:t>
            </a:r>
            <a:r>
              <a:rPr lang="en" sz="1800">
                <a:solidFill>
                  <a:schemeClr val="dk1"/>
                </a:solidFill>
              </a:rPr>
              <a:t>niversity of Hawai‘i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 Naval Observatory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 Geological Survey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Internet2 Global Summit 2017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NetSage presentation by Jennifer Schopf, IU 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This got me thinking …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Could we capture all science flows in and out of UH “astronomy subnets”?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Internet2 Global Summit 2017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Could we capture all science flows in and out of UH “astronomy subnets”?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I talked to my colleagues at each observatory about this and concluded that, yes, we could!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 2018 measurement goal for “PIREN” (NSF)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AstroFlows team: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Adriana Comerford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Alan Whinery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Chris Zane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David Schanzenbach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Gwen Jacobs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Char char="❏"/>
            </a:pPr>
            <a:r>
              <a:rPr lang="en" sz="2800">
                <a:solidFill>
                  <a:schemeClr val="dk1"/>
                </a:solidFill>
              </a:rPr>
              <a:t>Myself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Top Down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How is the astronomy community utilizing the UH campus and REN and IRNC infrastructure?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Bottom Up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Are science data flows performing optimally?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